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08" r:id="rId3"/>
    <p:sldId id="261" r:id="rId4"/>
    <p:sldId id="258" r:id="rId5"/>
    <p:sldId id="264" r:id="rId6"/>
    <p:sldId id="259" r:id="rId7"/>
    <p:sldId id="268" r:id="rId8"/>
    <p:sldId id="273" r:id="rId9"/>
    <p:sldId id="269" r:id="rId10"/>
    <p:sldId id="276" r:id="rId11"/>
    <p:sldId id="277" r:id="rId12"/>
    <p:sldId id="275" r:id="rId13"/>
    <p:sldId id="278" r:id="rId14"/>
    <p:sldId id="283" r:id="rId15"/>
    <p:sldId id="282" r:id="rId16"/>
    <p:sldId id="280" r:id="rId17"/>
    <p:sldId id="287" r:id="rId18"/>
    <p:sldId id="289" r:id="rId19"/>
    <p:sldId id="305" r:id="rId20"/>
    <p:sldId id="298" r:id="rId21"/>
    <p:sldId id="286" r:id="rId22"/>
    <p:sldId id="309" r:id="rId23"/>
    <p:sldId id="304" r:id="rId24"/>
    <p:sldId id="294" r:id="rId25"/>
    <p:sldId id="272" r:id="rId26"/>
    <p:sldId id="299" r:id="rId27"/>
    <p:sldId id="263" r:id="rId28"/>
    <p:sldId id="29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80"/>
    <a:srgbClr val="666699"/>
    <a:srgbClr val="660066"/>
    <a:srgbClr val="FF6699"/>
    <a:srgbClr val="FF0066"/>
    <a:srgbClr val="808000"/>
    <a:srgbClr val="66CCFF"/>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04" autoAdjust="0"/>
    <p:restoredTop sz="80245" autoAdjust="0"/>
  </p:normalViewPr>
  <p:slideViewPr>
    <p:cSldViewPr>
      <p:cViewPr>
        <p:scale>
          <a:sx n="75" d="100"/>
          <a:sy n="75" d="100"/>
        </p:scale>
        <p:origin x="-966" y="5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86591B-A5C6-447F-A5C1-5676D1AD5722}" type="datetimeFigureOut">
              <a:rPr lang="en-US" smtClean="0"/>
              <a:t>3/12/2018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F93684-849D-44F4-918D-67F2F661772D}" type="slidenum">
              <a:rPr lang="en-US" smtClean="0"/>
              <a:t>‹#›</a:t>
            </a:fld>
            <a:endParaRPr lang="en-US"/>
          </a:p>
        </p:txBody>
      </p:sp>
    </p:spTree>
    <p:extLst>
      <p:ext uri="{BB962C8B-B14F-4D97-AF65-F5344CB8AC3E}">
        <p14:creationId xmlns:p14="http://schemas.microsoft.com/office/powerpoint/2010/main" val="2914133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item</a:t>
            </a:r>
            <a:r>
              <a:rPr lang="en-SG" baseline="0" dirty="0" smtClean="0"/>
              <a:t> descriptions not used:</a:t>
            </a:r>
          </a:p>
          <a:p>
            <a:pPr marL="171450" indent="-171450">
              <a:buFont typeface="Arial" panose="020B0604020202020204" pitchFamily="34" charset="0"/>
              <a:buChar char="•"/>
            </a:pPr>
            <a:r>
              <a:rPr lang="en-SG" baseline="0" dirty="0" smtClean="0"/>
              <a:t>More text than item name</a:t>
            </a:r>
            <a:r>
              <a:rPr lang="en-US" baseline="0" dirty="0" smtClean="0"/>
              <a:t>s </a:t>
            </a:r>
            <a:r>
              <a:rPr lang="en-US" baseline="0" dirty="0" smtClean="0">
                <a:sym typeface="Wingdings" panose="05000000000000000000" pitchFamily="2" charset="2"/>
              </a:rPr>
              <a:t> more computations to be done  limited computer resource</a:t>
            </a:r>
          </a:p>
          <a:p>
            <a:pPr marL="171450" indent="-171450">
              <a:buFont typeface="Arial" panose="020B0604020202020204" pitchFamily="34" charset="0"/>
              <a:buChar char="•"/>
            </a:pPr>
            <a:r>
              <a:rPr lang="en-SG" baseline="0" dirty="0" smtClean="0">
                <a:sym typeface="Wingdings" panose="05000000000000000000" pitchFamily="2" charset="2"/>
              </a:rPr>
              <a:t>Less concise and more possible noisy involved than item title</a:t>
            </a:r>
          </a:p>
          <a:p>
            <a:endParaRPr lang="en-SG" baseline="0" dirty="0" smtClean="0"/>
          </a:p>
          <a:p>
            <a:r>
              <a:rPr lang="en-SG" baseline="0" dirty="0" smtClean="0"/>
              <a:t>Shop information not used:</a:t>
            </a:r>
          </a:p>
          <a:p>
            <a:pPr marL="171450" indent="-171450">
              <a:buFont typeface="Arial" panose="020B0604020202020204" pitchFamily="34" charset="0"/>
              <a:buChar char="•"/>
            </a:pPr>
            <a:r>
              <a:rPr lang="en-SG" baseline="0" dirty="0" smtClean="0"/>
              <a:t>Different shops / sellers can sell the same products</a:t>
            </a:r>
          </a:p>
          <a:p>
            <a:pPr marL="171450" indent="-171450">
              <a:buFont typeface="Arial" panose="020B0604020202020204" pitchFamily="34" charset="0"/>
              <a:buChar char="•"/>
            </a:pPr>
            <a:r>
              <a:rPr lang="en-SG" baseline="0" dirty="0" smtClean="0"/>
              <a:t>Shop information is less closely related to item sales and popularity than item information</a:t>
            </a:r>
          </a:p>
        </p:txBody>
      </p:sp>
      <p:sp>
        <p:nvSpPr>
          <p:cNvPr id="4" name="Slide Number Placeholder 3"/>
          <p:cNvSpPr>
            <a:spLocks noGrp="1"/>
          </p:cNvSpPr>
          <p:nvPr>
            <p:ph type="sldNum" sz="quarter" idx="10"/>
          </p:nvPr>
        </p:nvSpPr>
        <p:spPr/>
        <p:txBody>
          <a:bodyPr/>
          <a:lstStyle/>
          <a:p>
            <a:fld id="{ACF93684-849D-44F4-918D-67F2F661772D}" type="slidenum">
              <a:rPr lang="en-US" smtClean="0"/>
              <a:t>4</a:t>
            </a:fld>
            <a:endParaRPr lang="en-US"/>
          </a:p>
        </p:txBody>
      </p:sp>
    </p:spTree>
    <p:extLst>
      <p:ext uri="{BB962C8B-B14F-4D97-AF65-F5344CB8AC3E}">
        <p14:creationId xmlns:p14="http://schemas.microsoft.com/office/powerpoint/2010/main" val="2715734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14</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15</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smtClean="0">
                <a:solidFill>
                  <a:schemeClr val="tx1"/>
                </a:solidFill>
                <a:effectLst/>
                <a:latin typeface="+mn-lt"/>
                <a:ea typeface="+mn-ea"/>
                <a:cs typeface="+mn-cs"/>
              </a:rPr>
              <a:t>Check how many missing value are in description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Item title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most information is concentrated in title, more concise than item description</a:t>
            </a:r>
            <a:endParaRPr lang="en-US" sz="14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missing values</a:t>
            </a:r>
            <a:endParaRPr lang="en-US" sz="1400" kern="1200" dirty="0" smtClean="0">
              <a:solidFill>
                <a:schemeClr val="tx1"/>
              </a:solidFill>
              <a:effectLst/>
              <a:latin typeface="+mn-lt"/>
              <a:ea typeface="+mn-ea"/>
              <a:cs typeface="+mn-cs"/>
            </a:endParaRPr>
          </a:p>
          <a:p>
            <a:pPr marL="171450" indent="-171450" algn="l">
              <a:buFont typeface="Arial" panose="020B0604020202020204" pitchFamily="34" charset="0"/>
              <a:buChar char="•"/>
            </a:pPr>
            <a:r>
              <a:rPr lang="en-US" sz="1200" kern="1200" dirty="0" smtClean="0">
                <a:solidFill>
                  <a:schemeClr val="tx1"/>
                </a:solidFill>
                <a:effectLst/>
                <a:latin typeface="+mn-lt"/>
                <a:ea typeface="+mn-ea"/>
                <a:cs typeface="+mn-cs"/>
              </a:rPr>
              <a:t>shorter, so less calculation needed: more efficient</a:t>
            </a:r>
          </a:p>
          <a:p>
            <a:pPr marL="0" indent="0" algn="l">
              <a:buFont typeface="Arial" panose="020B0604020202020204" pitchFamily="34" charset="0"/>
              <a:buNone/>
            </a:pPr>
            <a:endParaRPr lang="en-SG" sz="1200" kern="1200" dirty="0" smtClean="0">
              <a:solidFill>
                <a:schemeClr val="tx1"/>
              </a:solidFill>
              <a:effectLst/>
              <a:latin typeface="+mn-lt"/>
              <a:ea typeface="+mn-ea"/>
              <a:cs typeface="+mn-cs"/>
            </a:endParaRPr>
          </a:p>
          <a:p>
            <a:pPr marL="0" indent="0" algn="l">
              <a:buFont typeface="Arial" panose="020B0604020202020204" pitchFamily="34" charset="0"/>
              <a:buNone/>
            </a:pPr>
            <a:r>
              <a:rPr lang="en-SG" sz="1200" kern="1200" dirty="0" smtClean="0">
                <a:solidFill>
                  <a:schemeClr val="tx1"/>
                </a:solidFill>
                <a:effectLst/>
                <a:latin typeface="+mn-lt"/>
                <a:ea typeface="+mn-ea"/>
                <a:cs typeface="+mn-cs"/>
              </a:rPr>
              <a:t>Free text variables suffer</a:t>
            </a:r>
            <a:r>
              <a:rPr lang="en-SG" sz="1200" kern="1200" baseline="0" dirty="0" smtClean="0">
                <a:solidFill>
                  <a:schemeClr val="tx1"/>
                </a:solidFill>
                <a:effectLst/>
                <a:latin typeface="+mn-lt"/>
                <a:ea typeface="+mn-ea"/>
                <a:cs typeface="+mn-cs"/>
              </a:rPr>
              <a:t> from </a:t>
            </a:r>
            <a:r>
              <a:rPr lang="en-US" sz="1200" kern="1200" dirty="0" err="1" smtClean="0">
                <a:solidFill>
                  <a:schemeClr val="tx1"/>
                </a:solidFill>
                <a:effectLst/>
                <a:latin typeface="+mn-lt"/>
                <a:ea typeface="+mn-ea"/>
                <a:cs typeface="+mn-cs"/>
              </a:rPr>
              <a:t>missingness</a:t>
            </a:r>
            <a:r>
              <a:rPr lang="en-US" sz="1200" kern="1200" dirty="0" smtClean="0">
                <a:solidFill>
                  <a:schemeClr val="tx1"/>
                </a:solidFill>
                <a:effectLst/>
                <a:latin typeface="+mn-lt"/>
                <a:ea typeface="+mn-ea"/>
                <a:cs typeface="+mn-cs"/>
              </a:rPr>
              <a:t> and overlapping</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16</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smtClean="0">
                <a:solidFill>
                  <a:schemeClr val="tx1"/>
                </a:solidFill>
                <a:effectLst/>
                <a:latin typeface="+mn-lt"/>
                <a:ea typeface="+mn-ea"/>
                <a:cs typeface="+mn-cs"/>
              </a:rPr>
              <a:t>Check how many missing value are in description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Item title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most information is concentrated in title, more concise than item description</a:t>
            </a:r>
            <a:endParaRPr lang="en-US" sz="14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missing values</a:t>
            </a:r>
            <a:endParaRPr lang="en-US" sz="1400" kern="1200" dirty="0" smtClean="0">
              <a:solidFill>
                <a:schemeClr val="tx1"/>
              </a:solidFill>
              <a:effectLst/>
              <a:latin typeface="+mn-lt"/>
              <a:ea typeface="+mn-ea"/>
              <a:cs typeface="+mn-cs"/>
            </a:endParaRPr>
          </a:p>
          <a:p>
            <a:pPr marL="171450" indent="-171450" algn="l">
              <a:buFont typeface="Arial" panose="020B0604020202020204" pitchFamily="34" charset="0"/>
              <a:buChar char="•"/>
            </a:pPr>
            <a:r>
              <a:rPr lang="en-US" sz="1200" kern="1200" dirty="0" smtClean="0">
                <a:solidFill>
                  <a:schemeClr val="tx1"/>
                </a:solidFill>
                <a:effectLst/>
                <a:latin typeface="+mn-lt"/>
                <a:ea typeface="+mn-ea"/>
                <a:cs typeface="+mn-cs"/>
              </a:rPr>
              <a:t>shorter, so less calculation needed: more efficient</a:t>
            </a:r>
          </a:p>
          <a:p>
            <a:pPr marL="0" indent="0" algn="l">
              <a:buFont typeface="Arial" panose="020B0604020202020204" pitchFamily="34" charset="0"/>
              <a:buNone/>
            </a:pPr>
            <a:endParaRPr lang="en-SG" sz="1200" kern="1200" dirty="0" smtClean="0">
              <a:solidFill>
                <a:schemeClr val="tx1"/>
              </a:solidFill>
              <a:effectLst/>
              <a:latin typeface="+mn-lt"/>
              <a:ea typeface="+mn-ea"/>
              <a:cs typeface="+mn-cs"/>
            </a:endParaRPr>
          </a:p>
          <a:p>
            <a:pPr marL="0" indent="0" algn="l">
              <a:buFont typeface="Arial" panose="020B0604020202020204" pitchFamily="34" charset="0"/>
              <a:buNone/>
            </a:pPr>
            <a:r>
              <a:rPr lang="en-SG" sz="1200" kern="1200" dirty="0" smtClean="0">
                <a:solidFill>
                  <a:schemeClr val="tx1"/>
                </a:solidFill>
                <a:effectLst/>
                <a:latin typeface="+mn-lt"/>
                <a:ea typeface="+mn-ea"/>
                <a:cs typeface="+mn-cs"/>
              </a:rPr>
              <a:t>Free text variables suffer</a:t>
            </a:r>
            <a:r>
              <a:rPr lang="en-SG" sz="1200" kern="1200" baseline="0" dirty="0" smtClean="0">
                <a:solidFill>
                  <a:schemeClr val="tx1"/>
                </a:solidFill>
                <a:effectLst/>
                <a:latin typeface="+mn-lt"/>
                <a:ea typeface="+mn-ea"/>
                <a:cs typeface="+mn-cs"/>
              </a:rPr>
              <a:t> from </a:t>
            </a:r>
            <a:r>
              <a:rPr lang="en-US" sz="1200" kern="1200" dirty="0" err="1" smtClean="0">
                <a:solidFill>
                  <a:schemeClr val="tx1"/>
                </a:solidFill>
                <a:effectLst/>
                <a:latin typeface="+mn-lt"/>
                <a:ea typeface="+mn-ea"/>
                <a:cs typeface="+mn-cs"/>
              </a:rPr>
              <a:t>missingness</a:t>
            </a:r>
            <a:r>
              <a:rPr lang="en-US" sz="1200" kern="1200" dirty="0" smtClean="0">
                <a:solidFill>
                  <a:schemeClr val="tx1"/>
                </a:solidFill>
                <a:effectLst/>
                <a:latin typeface="+mn-lt"/>
                <a:ea typeface="+mn-ea"/>
                <a:cs typeface="+mn-cs"/>
              </a:rPr>
              <a:t> and overlapping</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17</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400" kern="1200" dirty="0" smtClean="0">
                <a:solidFill>
                  <a:schemeClr val="tx1"/>
                </a:solidFill>
                <a:effectLst/>
                <a:latin typeface="+mn-lt"/>
                <a:ea typeface="+mn-ea"/>
                <a:cs typeface="+mn-cs"/>
              </a:rPr>
              <a:t>Choice</a:t>
            </a:r>
            <a:r>
              <a:rPr lang="en-SG" sz="1400" kern="1200" baseline="0" dirty="0" smtClean="0">
                <a:solidFill>
                  <a:schemeClr val="tx1"/>
                </a:solidFill>
                <a:effectLst/>
                <a:latin typeface="+mn-lt"/>
                <a:ea typeface="+mn-ea"/>
                <a:cs typeface="+mn-cs"/>
              </a:rPr>
              <a:t> of grouping is based on this method</a:t>
            </a:r>
          </a:p>
          <a:p>
            <a:r>
              <a:rPr lang="en-SG" sz="1400" kern="1200" dirty="0" smtClean="0">
                <a:solidFill>
                  <a:schemeClr val="tx1"/>
                </a:solidFill>
                <a:effectLst/>
                <a:latin typeface="+mn-lt"/>
                <a:ea typeface="+mn-ea"/>
                <a:cs typeface="+mn-cs"/>
              </a:rPr>
              <a:t>;</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18</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19</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smtClean="0">
                <a:solidFill>
                  <a:schemeClr val="tx1"/>
                </a:solidFill>
                <a:effectLst/>
                <a:latin typeface="+mn-lt"/>
                <a:ea typeface="+mn-ea"/>
                <a:cs typeface="+mn-cs"/>
              </a:rPr>
              <a:t>Check how many missing value are in description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Item title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most information is concentrated in title, more concise than item description</a:t>
            </a:r>
            <a:endParaRPr lang="en-US" sz="14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missing values</a:t>
            </a:r>
            <a:endParaRPr lang="en-US" sz="1400" kern="1200" dirty="0" smtClean="0">
              <a:solidFill>
                <a:schemeClr val="tx1"/>
              </a:solidFill>
              <a:effectLst/>
              <a:latin typeface="+mn-lt"/>
              <a:ea typeface="+mn-ea"/>
              <a:cs typeface="+mn-cs"/>
            </a:endParaRPr>
          </a:p>
          <a:p>
            <a:pPr marL="171450" indent="-171450" algn="l">
              <a:buFont typeface="Arial" panose="020B0604020202020204" pitchFamily="34" charset="0"/>
              <a:buChar char="•"/>
            </a:pPr>
            <a:r>
              <a:rPr lang="en-US" sz="1200" kern="1200" dirty="0" smtClean="0">
                <a:solidFill>
                  <a:schemeClr val="tx1"/>
                </a:solidFill>
                <a:effectLst/>
                <a:latin typeface="+mn-lt"/>
                <a:ea typeface="+mn-ea"/>
                <a:cs typeface="+mn-cs"/>
              </a:rPr>
              <a:t>shorter, so less calculation needed: more efficient</a:t>
            </a:r>
          </a:p>
          <a:p>
            <a:pPr marL="0" indent="0" algn="l">
              <a:buFont typeface="Arial" panose="020B0604020202020204" pitchFamily="34" charset="0"/>
              <a:buNone/>
            </a:pPr>
            <a:endParaRPr lang="en-SG" sz="1200" kern="1200" dirty="0" smtClean="0">
              <a:solidFill>
                <a:schemeClr val="tx1"/>
              </a:solidFill>
              <a:effectLst/>
              <a:latin typeface="+mn-lt"/>
              <a:ea typeface="+mn-ea"/>
              <a:cs typeface="+mn-cs"/>
            </a:endParaRPr>
          </a:p>
          <a:p>
            <a:pPr marL="0" indent="0" algn="l">
              <a:buFont typeface="Arial" panose="020B0604020202020204" pitchFamily="34" charset="0"/>
              <a:buNone/>
            </a:pPr>
            <a:r>
              <a:rPr lang="en-SG" sz="1200" kern="1200" dirty="0" smtClean="0">
                <a:solidFill>
                  <a:schemeClr val="tx1"/>
                </a:solidFill>
                <a:effectLst/>
                <a:latin typeface="+mn-lt"/>
                <a:ea typeface="+mn-ea"/>
                <a:cs typeface="+mn-cs"/>
              </a:rPr>
              <a:t>Free text variables suffer</a:t>
            </a:r>
            <a:r>
              <a:rPr lang="en-SG" sz="1200" kern="1200" baseline="0" dirty="0" smtClean="0">
                <a:solidFill>
                  <a:schemeClr val="tx1"/>
                </a:solidFill>
                <a:effectLst/>
                <a:latin typeface="+mn-lt"/>
                <a:ea typeface="+mn-ea"/>
                <a:cs typeface="+mn-cs"/>
              </a:rPr>
              <a:t> from </a:t>
            </a:r>
            <a:r>
              <a:rPr lang="en-US" sz="1200" kern="1200" dirty="0" err="1" smtClean="0">
                <a:solidFill>
                  <a:schemeClr val="tx1"/>
                </a:solidFill>
                <a:effectLst/>
                <a:latin typeface="+mn-lt"/>
                <a:ea typeface="+mn-ea"/>
                <a:cs typeface="+mn-cs"/>
              </a:rPr>
              <a:t>missingness</a:t>
            </a:r>
            <a:r>
              <a:rPr lang="en-US" sz="1200" kern="1200" dirty="0" smtClean="0">
                <a:solidFill>
                  <a:schemeClr val="tx1"/>
                </a:solidFill>
                <a:effectLst/>
                <a:latin typeface="+mn-lt"/>
                <a:ea typeface="+mn-ea"/>
                <a:cs typeface="+mn-cs"/>
              </a:rPr>
              <a:t> and overlapping</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20</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smtClean="0">
                <a:solidFill>
                  <a:schemeClr val="tx1"/>
                </a:solidFill>
                <a:effectLst/>
                <a:latin typeface="+mn-lt"/>
                <a:ea typeface="+mn-ea"/>
                <a:cs typeface="+mn-cs"/>
              </a:rPr>
              <a:t>Check how many missing value are in description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Item title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most information is concentrated in title, more concise than item description</a:t>
            </a:r>
            <a:endParaRPr lang="en-US" sz="14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missing values</a:t>
            </a:r>
            <a:endParaRPr lang="en-US" sz="1400" kern="1200" dirty="0" smtClean="0">
              <a:solidFill>
                <a:schemeClr val="tx1"/>
              </a:solidFill>
              <a:effectLst/>
              <a:latin typeface="+mn-lt"/>
              <a:ea typeface="+mn-ea"/>
              <a:cs typeface="+mn-cs"/>
            </a:endParaRPr>
          </a:p>
          <a:p>
            <a:pPr marL="171450" indent="-171450" algn="l">
              <a:buFont typeface="Arial" panose="020B0604020202020204" pitchFamily="34" charset="0"/>
              <a:buChar char="•"/>
            </a:pPr>
            <a:r>
              <a:rPr lang="en-US" sz="1200" kern="1200" dirty="0" smtClean="0">
                <a:solidFill>
                  <a:schemeClr val="tx1"/>
                </a:solidFill>
                <a:effectLst/>
                <a:latin typeface="+mn-lt"/>
                <a:ea typeface="+mn-ea"/>
                <a:cs typeface="+mn-cs"/>
              </a:rPr>
              <a:t>shorter, so less calculation needed: more efficient</a:t>
            </a:r>
          </a:p>
          <a:p>
            <a:pPr marL="0" indent="0" algn="l">
              <a:buFont typeface="Arial" panose="020B0604020202020204" pitchFamily="34" charset="0"/>
              <a:buNone/>
            </a:pPr>
            <a:endParaRPr lang="en-SG" sz="1200" kern="1200" dirty="0" smtClean="0">
              <a:solidFill>
                <a:schemeClr val="tx1"/>
              </a:solidFill>
              <a:effectLst/>
              <a:latin typeface="+mn-lt"/>
              <a:ea typeface="+mn-ea"/>
              <a:cs typeface="+mn-cs"/>
            </a:endParaRPr>
          </a:p>
          <a:p>
            <a:pPr marL="0" indent="0" algn="l">
              <a:buFont typeface="Arial" panose="020B0604020202020204" pitchFamily="34" charset="0"/>
              <a:buNone/>
            </a:pPr>
            <a:r>
              <a:rPr lang="en-SG" sz="1200" kern="1200" dirty="0" smtClean="0">
                <a:solidFill>
                  <a:schemeClr val="tx1"/>
                </a:solidFill>
                <a:effectLst/>
                <a:latin typeface="+mn-lt"/>
                <a:ea typeface="+mn-ea"/>
                <a:cs typeface="+mn-cs"/>
              </a:rPr>
              <a:t>Free text variables suffer</a:t>
            </a:r>
            <a:r>
              <a:rPr lang="en-SG" sz="1200" kern="1200" baseline="0" dirty="0" smtClean="0">
                <a:solidFill>
                  <a:schemeClr val="tx1"/>
                </a:solidFill>
                <a:effectLst/>
                <a:latin typeface="+mn-lt"/>
                <a:ea typeface="+mn-ea"/>
                <a:cs typeface="+mn-cs"/>
              </a:rPr>
              <a:t> from </a:t>
            </a:r>
            <a:r>
              <a:rPr lang="en-US" sz="1200" kern="1200" dirty="0" err="1" smtClean="0">
                <a:solidFill>
                  <a:schemeClr val="tx1"/>
                </a:solidFill>
                <a:effectLst/>
                <a:latin typeface="+mn-lt"/>
                <a:ea typeface="+mn-ea"/>
                <a:cs typeface="+mn-cs"/>
              </a:rPr>
              <a:t>missingness</a:t>
            </a:r>
            <a:r>
              <a:rPr lang="en-US" sz="1200" kern="1200" dirty="0" smtClean="0">
                <a:solidFill>
                  <a:schemeClr val="tx1"/>
                </a:solidFill>
                <a:effectLst/>
                <a:latin typeface="+mn-lt"/>
                <a:ea typeface="+mn-ea"/>
                <a:cs typeface="+mn-cs"/>
              </a:rPr>
              <a:t> and overlapping</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21</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smtClean="0">
                <a:solidFill>
                  <a:schemeClr val="tx1"/>
                </a:solidFill>
                <a:effectLst/>
                <a:latin typeface="+mn-lt"/>
                <a:ea typeface="+mn-ea"/>
                <a:cs typeface="+mn-cs"/>
              </a:rPr>
              <a:t>Check how many missing value are in description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Item title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most information is concentrated in title, more concise than item description</a:t>
            </a:r>
            <a:endParaRPr lang="en-US" sz="14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missing values</a:t>
            </a:r>
            <a:endParaRPr lang="en-US" sz="1400" kern="1200" dirty="0" smtClean="0">
              <a:solidFill>
                <a:schemeClr val="tx1"/>
              </a:solidFill>
              <a:effectLst/>
              <a:latin typeface="+mn-lt"/>
              <a:ea typeface="+mn-ea"/>
              <a:cs typeface="+mn-cs"/>
            </a:endParaRPr>
          </a:p>
          <a:p>
            <a:pPr marL="171450" indent="-171450" algn="l">
              <a:buFont typeface="Arial" panose="020B0604020202020204" pitchFamily="34" charset="0"/>
              <a:buChar char="•"/>
            </a:pPr>
            <a:r>
              <a:rPr lang="en-US" sz="1200" kern="1200" dirty="0" smtClean="0">
                <a:solidFill>
                  <a:schemeClr val="tx1"/>
                </a:solidFill>
                <a:effectLst/>
                <a:latin typeface="+mn-lt"/>
                <a:ea typeface="+mn-ea"/>
                <a:cs typeface="+mn-cs"/>
              </a:rPr>
              <a:t>shorter, so less calculation needed: more efficient</a:t>
            </a:r>
          </a:p>
          <a:p>
            <a:pPr marL="0" indent="0" algn="l">
              <a:buFont typeface="Arial" panose="020B0604020202020204" pitchFamily="34" charset="0"/>
              <a:buNone/>
            </a:pPr>
            <a:endParaRPr lang="en-SG" sz="1200" kern="1200" dirty="0" smtClean="0">
              <a:solidFill>
                <a:schemeClr val="tx1"/>
              </a:solidFill>
              <a:effectLst/>
              <a:latin typeface="+mn-lt"/>
              <a:ea typeface="+mn-ea"/>
              <a:cs typeface="+mn-cs"/>
            </a:endParaRPr>
          </a:p>
          <a:p>
            <a:pPr marL="0" indent="0" algn="l">
              <a:buFont typeface="Arial" panose="020B0604020202020204" pitchFamily="34" charset="0"/>
              <a:buNone/>
            </a:pPr>
            <a:r>
              <a:rPr lang="en-SG" sz="1200" kern="1200" dirty="0" smtClean="0">
                <a:solidFill>
                  <a:schemeClr val="tx1"/>
                </a:solidFill>
                <a:effectLst/>
                <a:latin typeface="+mn-lt"/>
                <a:ea typeface="+mn-ea"/>
                <a:cs typeface="+mn-cs"/>
              </a:rPr>
              <a:t>Free text variables suffer</a:t>
            </a:r>
            <a:r>
              <a:rPr lang="en-SG" sz="1200" kern="1200" baseline="0" dirty="0" smtClean="0">
                <a:solidFill>
                  <a:schemeClr val="tx1"/>
                </a:solidFill>
                <a:effectLst/>
                <a:latin typeface="+mn-lt"/>
                <a:ea typeface="+mn-ea"/>
                <a:cs typeface="+mn-cs"/>
              </a:rPr>
              <a:t> from </a:t>
            </a:r>
            <a:r>
              <a:rPr lang="en-US" sz="1200" kern="1200" dirty="0" err="1" smtClean="0">
                <a:solidFill>
                  <a:schemeClr val="tx1"/>
                </a:solidFill>
                <a:effectLst/>
                <a:latin typeface="+mn-lt"/>
                <a:ea typeface="+mn-ea"/>
                <a:cs typeface="+mn-cs"/>
              </a:rPr>
              <a:t>missingness</a:t>
            </a:r>
            <a:r>
              <a:rPr lang="en-US" sz="1200" kern="1200" dirty="0" smtClean="0">
                <a:solidFill>
                  <a:schemeClr val="tx1"/>
                </a:solidFill>
                <a:effectLst/>
                <a:latin typeface="+mn-lt"/>
                <a:ea typeface="+mn-ea"/>
                <a:cs typeface="+mn-cs"/>
              </a:rPr>
              <a:t> and overlapping</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22</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93684-849D-44F4-918D-67F2F661772D}" type="slidenum">
              <a:rPr lang="en-US" smtClean="0"/>
              <a:t>24</a:t>
            </a:fld>
            <a:endParaRPr lang="en-US"/>
          </a:p>
        </p:txBody>
      </p:sp>
    </p:spTree>
    <p:extLst>
      <p:ext uri="{BB962C8B-B14F-4D97-AF65-F5344CB8AC3E}">
        <p14:creationId xmlns:p14="http://schemas.microsoft.com/office/powerpoint/2010/main" val="390887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smtClean="0"/>
              <a:t>Shopee</a:t>
            </a:r>
            <a:r>
              <a:rPr lang="en-SG" dirty="0" smtClean="0"/>
              <a:t> </a:t>
            </a:r>
            <a:r>
              <a:rPr lang="en-SG" dirty="0" smtClean="0"/>
              <a:t>is currently a C2C + B2C marketplace</a:t>
            </a:r>
          </a:p>
          <a:p>
            <a:pPr lvl="1"/>
            <a:r>
              <a:rPr lang="en-SG" dirty="0" smtClean="0"/>
              <a:t> Different sellers may name the same product differently</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Item title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most information is concentrated in title, more concise than item description</a:t>
            </a:r>
            <a:endParaRPr lang="en-US" sz="14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missing values</a:t>
            </a:r>
            <a:endParaRPr lang="en-US" sz="1400" kern="1200" dirty="0" smtClean="0">
              <a:solidFill>
                <a:schemeClr val="tx1"/>
              </a:solidFill>
              <a:effectLst/>
              <a:latin typeface="+mn-lt"/>
              <a:ea typeface="+mn-ea"/>
              <a:cs typeface="+mn-cs"/>
            </a:endParaRPr>
          </a:p>
          <a:p>
            <a:pPr marL="171450" indent="-171450" algn="l">
              <a:buFont typeface="Arial" panose="020B0604020202020204" pitchFamily="34" charset="0"/>
              <a:buChar char="•"/>
            </a:pPr>
            <a:r>
              <a:rPr lang="en-US" sz="1200" kern="1200" dirty="0" smtClean="0">
                <a:solidFill>
                  <a:schemeClr val="tx1"/>
                </a:solidFill>
                <a:effectLst/>
                <a:latin typeface="+mn-lt"/>
                <a:ea typeface="+mn-ea"/>
                <a:cs typeface="+mn-cs"/>
              </a:rPr>
              <a:t>shorter, so less calculation needed: more efficient</a:t>
            </a:r>
          </a:p>
          <a:p>
            <a:pPr marL="0" indent="0" algn="l">
              <a:buFont typeface="Arial" panose="020B0604020202020204" pitchFamily="34" charset="0"/>
              <a:buNone/>
            </a:pPr>
            <a:endParaRPr lang="en-SG" sz="1200" kern="1200" dirty="0" smtClean="0">
              <a:solidFill>
                <a:schemeClr val="tx1"/>
              </a:solidFill>
              <a:effectLst/>
              <a:latin typeface="+mn-lt"/>
              <a:ea typeface="+mn-ea"/>
              <a:cs typeface="+mn-cs"/>
            </a:endParaRPr>
          </a:p>
          <a:p>
            <a:pPr marL="0" indent="0" algn="l">
              <a:buFont typeface="Arial" panose="020B0604020202020204" pitchFamily="34" charset="0"/>
              <a:buNone/>
            </a:pPr>
            <a:r>
              <a:rPr lang="en-SG" sz="1200" kern="1200" dirty="0" smtClean="0">
                <a:solidFill>
                  <a:schemeClr val="tx1"/>
                </a:solidFill>
                <a:effectLst/>
                <a:latin typeface="+mn-lt"/>
                <a:ea typeface="+mn-ea"/>
                <a:cs typeface="+mn-cs"/>
              </a:rPr>
              <a:t>Free text variables suffer</a:t>
            </a:r>
            <a:r>
              <a:rPr lang="en-SG" sz="1200" kern="1200" baseline="0" dirty="0" smtClean="0">
                <a:solidFill>
                  <a:schemeClr val="tx1"/>
                </a:solidFill>
                <a:effectLst/>
                <a:latin typeface="+mn-lt"/>
                <a:ea typeface="+mn-ea"/>
                <a:cs typeface="+mn-cs"/>
              </a:rPr>
              <a:t> from </a:t>
            </a:r>
            <a:r>
              <a:rPr lang="en-US" sz="1200" kern="1200" dirty="0" err="1" smtClean="0">
                <a:solidFill>
                  <a:schemeClr val="tx1"/>
                </a:solidFill>
                <a:effectLst/>
                <a:latin typeface="+mn-lt"/>
                <a:ea typeface="+mn-ea"/>
                <a:cs typeface="+mn-cs"/>
              </a:rPr>
              <a:t>missingness</a:t>
            </a:r>
            <a:r>
              <a:rPr lang="en-US" sz="1200" kern="120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information overlapping</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6</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93684-849D-44F4-918D-67F2F661772D}" type="slidenum">
              <a:rPr lang="en-US" smtClean="0"/>
              <a:t>26</a:t>
            </a:fld>
            <a:endParaRPr lang="en-US"/>
          </a:p>
        </p:txBody>
      </p:sp>
    </p:spTree>
    <p:extLst>
      <p:ext uri="{BB962C8B-B14F-4D97-AF65-F5344CB8AC3E}">
        <p14:creationId xmlns:p14="http://schemas.microsoft.com/office/powerpoint/2010/main" val="3908876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93684-849D-44F4-918D-67F2F661772D}" type="slidenum">
              <a:rPr lang="en-US" smtClean="0"/>
              <a:t>27</a:t>
            </a:fld>
            <a:endParaRPr lang="en-US"/>
          </a:p>
        </p:txBody>
      </p:sp>
    </p:spTree>
    <p:extLst>
      <p:ext uri="{BB962C8B-B14F-4D97-AF65-F5344CB8AC3E}">
        <p14:creationId xmlns:p14="http://schemas.microsoft.com/office/powerpoint/2010/main" val="81954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ampersand</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7</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smtClean="0">
                <a:solidFill>
                  <a:schemeClr val="tx1"/>
                </a:solidFill>
                <a:effectLst/>
                <a:latin typeface="+mn-lt"/>
                <a:ea typeface="+mn-ea"/>
                <a:cs typeface="+mn-cs"/>
              </a:rPr>
              <a:t>Check how many missing value are in description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Item title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most information is concentrated in title, more concise than item description</a:t>
            </a:r>
            <a:endParaRPr lang="en-US" sz="14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missing values</a:t>
            </a:r>
            <a:endParaRPr lang="en-US" sz="1400" kern="1200" dirty="0" smtClean="0">
              <a:solidFill>
                <a:schemeClr val="tx1"/>
              </a:solidFill>
              <a:effectLst/>
              <a:latin typeface="+mn-lt"/>
              <a:ea typeface="+mn-ea"/>
              <a:cs typeface="+mn-cs"/>
            </a:endParaRPr>
          </a:p>
          <a:p>
            <a:pPr marL="171450" indent="-171450" algn="l">
              <a:buFont typeface="Arial" panose="020B0604020202020204" pitchFamily="34" charset="0"/>
              <a:buChar char="•"/>
            </a:pPr>
            <a:r>
              <a:rPr lang="en-US" sz="1200" kern="1200" dirty="0" smtClean="0">
                <a:solidFill>
                  <a:schemeClr val="tx1"/>
                </a:solidFill>
                <a:effectLst/>
                <a:latin typeface="+mn-lt"/>
                <a:ea typeface="+mn-ea"/>
                <a:cs typeface="+mn-cs"/>
              </a:rPr>
              <a:t>shorter, so less calculation needed: more efficient</a:t>
            </a:r>
          </a:p>
          <a:p>
            <a:pPr marL="0" indent="0" algn="l">
              <a:buFont typeface="Arial" panose="020B0604020202020204" pitchFamily="34" charset="0"/>
              <a:buNone/>
            </a:pPr>
            <a:endParaRPr lang="en-SG" sz="1200" kern="1200" dirty="0" smtClean="0">
              <a:solidFill>
                <a:schemeClr val="tx1"/>
              </a:solidFill>
              <a:effectLst/>
              <a:latin typeface="+mn-lt"/>
              <a:ea typeface="+mn-ea"/>
              <a:cs typeface="+mn-cs"/>
            </a:endParaRPr>
          </a:p>
          <a:p>
            <a:pPr marL="0" indent="0" algn="l">
              <a:buFont typeface="Arial" panose="020B0604020202020204" pitchFamily="34" charset="0"/>
              <a:buNone/>
            </a:pPr>
            <a:r>
              <a:rPr lang="en-SG" sz="1200" kern="1200" dirty="0" smtClean="0">
                <a:solidFill>
                  <a:schemeClr val="tx1"/>
                </a:solidFill>
                <a:effectLst/>
                <a:latin typeface="+mn-lt"/>
                <a:ea typeface="+mn-ea"/>
                <a:cs typeface="+mn-cs"/>
              </a:rPr>
              <a:t>Free text variables suffer</a:t>
            </a:r>
            <a:r>
              <a:rPr lang="en-SG" sz="1200" kern="1200" baseline="0" dirty="0" smtClean="0">
                <a:solidFill>
                  <a:schemeClr val="tx1"/>
                </a:solidFill>
                <a:effectLst/>
                <a:latin typeface="+mn-lt"/>
                <a:ea typeface="+mn-ea"/>
                <a:cs typeface="+mn-cs"/>
              </a:rPr>
              <a:t> from </a:t>
            </a:r>
            <a:r>
              <a:rPr lang="en-US" sz="1200" kern="1200" dirty="0" err="1" smtClean="0">
                <a:solidFill>
                  <a:schemeClr val="tx1"/>
                </a:solidFill>
                <a:effectLst/>
                <a:latin typeface="+mn-lt"/>
                <a:ea typeface="+mn-ea"/>
                <a:cs typeface="+mn-cs"/>
              </a:rPr>
              <a:t>missingness</a:t>
            </a:r>
            <a:r>
              <a:rPr lang="en-US" sz="1200" kern="1200" dirty="0" smtClean="0">
                <a:solidFill>
                  <a:schemeClr val="tx1"/>
                </a:solidFill>
                <a:effectLst/>
                <a:latin typeface="+mn-lt"/>
                <a:ea typeface="+mn-ea"/>
                <a:cs typeface="+mn-cs"/>
              </a:rPr>
              <a:t> and overlapping</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8</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9</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smtClean="0">
                <a:solidFill>
                  <a:schemeClr val="tx1"/>
                </a:solidFill>
                <a:effectLst/>
                <a:latin typeface="+mn-lt"/>
                <a:ea typeface="+mn-ea"/>
                <a:cs typeface="+mn-cs"/>
              </a:rPr>
              <a:t>Check how many missing value are in description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Item title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most information is concentrated in title, more concise than item description</a:t>
            </a:r>
            <a:endParaRPr lang="en-US" sz="14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missing values</a:t>
            </a:r>
            <a:endParaRPr lang="en-US" sz="1400" kern="1200" dirty="0" smtClean="0">
              <a:solidFill>
                <a:schemeClr val="tx1"/>
              </a:solidFill>
              <a:effectLst/>
              <a:latin typeface="+mn-lt"/>
              <a:ea typeface="+mn-ea"/>
              <a:cs typeface="+mn-cs"/>
            </a:endParaRPr>
          </a:p>
          <a:p>
            <a:pPr marL="171450" indent="-171450" algn="l">
              <a:buFont typeface="Arial" panose="020B0604020202020204" pitchFamily="34" charset="0"/>
              <a:buChar char="•"/>
            </a:pPr>
            <a:r>
              <a:rPr lang="en-US" sz="1200" kern="1200" dirty="0" smtClean="0">
                <a:solidFill>
                  <a:schemeClr val="tx1"/>
                </a:solidFill>
                <a:effectLst/>
                <a:latin typeface="+mn-lt"/>
                <a:ea typeface="+mn-ea"/>
                <a:cs typeface="+mn-cs"/>
              </a:rPr>
              <a:t>shorter, so less calculation needed: more efficient</a:t>
            </a:r>
          </a:p>
          <a:p>
            <a:pPr marL="0" indent="0" algn="l">
              <a:buFont typeface="Arial" panose="020B0604020202020204" pitchFamily="34" charset="0"/>
              <a:buNone/>
            </a:pPr>
            <a:endParaRPr lang="en-SG" sz="1200" kern="1200" dirty="0" smtClean="0">
              <a:solidFill>
                <a:schemeClr val="tx1"/>
              </a:solidFill>
              <a:effectLst/>
              <a:latin typeface="+mn-lt"/>
              <a:ea typeface="+mn-ea"/>
              <a:cs typeface="+mn-cs"/>
            </a:endParaRPr>
          </a:p>
          <a:p>
            <a:pPr marL="0" indent="0" algn="l">
              <a:buFont typeface="Arial" panose="020B0604020202020204" pitchFamily="34" charset="0"/>
              <a:buNone/>
            </a:pPr>
            <a:r>
              <a:rPr lang="en-SG" sz="1200" kern="1200" dirty="0" smtClean="0">
                <a:solidFill>
                  <a:schemeClr val="tx1"/>
                </a:solidFill>
                <a:effectLst/>
                <a:latin typeface="+mn-lt"/>
                <a:ea typeface="+mn-ea"/>
                <a:cs typeface="+mn-cs"/>
              </a:rPr>
              <a:t>Free text variables suffer</a:t>
            </a:r>
            <a:r>
              <a:rPr lang="en-SG" sz="1200" kern="1200" baseline="0" dirty="0" smtClean="0">
                <a:solidFill>
                  <a:schemeClr val="tx1"/>
                </a:solidFill>
                <a:effectLst/>
                <a:latin typeface="+mn-lt"/>
                <a:ea typeface="+mn-ea"/>
                <a:cs typeface="+mn-cs"/>
              </a:rPr>
              <a:t> from </a:t>
            </a:r>
            <a:r>
              <a:rPr lang="en-US" sz="1200" kern="1200" dirty="0" err="1" smtClean="0">
                <a:solidFill>
                  <a:schemeClr val="tx1"/>
                </a:solidFill>
                <a:effectLst/>
                <a:latin typeface="+mn-lt"/>
                <a:ea typeface="+mn-ea"/>
                <a:cs typeface="+mn-cs"/>
              </a:rPr>
              <a:t>missingness</a:t>
            </a:r>
            <a:r>
              <a:rPr lang="en-US" sz="1200" kern="1200" dirty="0" smtClean="0">
                <a:solidFill>
                  <a:schemeClr val="tx1"/>
                </a:solidFill>
                <a:effectLst/>
                <a:latin typeface="+mn-lt"/>
                <a:ea typeface="+mn-ea"/>
                <a:cs typeface="+mn-cs"/>
              </a:rPr>
              <a:t> and overlapping</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10</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smtClean="0">
                <a:solidFill>
                  <a:schemeClr val="tx1"/>
                </a:solidFill>
                <a:effectLst/>
                <a:latin typeface="+mn-lt"/>
                <a:ea typeface="+mn-ea"/>
                <a:cs typeface="+mn-cs"/>
              </a:rPr>
              <a:t>Check how many missing value are in description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Item title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most information is concentrated in title, more concise than item description</a:t>
            </a:r>
            <a:endParaRPr lang="en-US" sz="14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missing values</a:t>
            </a:r>
            <a:endParaRPr lang="en-US" sz="1400" kern="1200" dirty="0" smtClean="0">
              <a:solidFill>
                <a:schemeClr val="tx1"/>
              </a:solidFill>
              <a:effectLst/>
              <a:latin typeface="+mn-lt"/>
              <a:ea typeface="+mn-ea"/>
              <a:cs typeface="+mn-cs"/>
            </a:endParaRPr>
          </a:p>
          <a:p>
            <a:pPr marL="171450" indent="-171450" algn="l">
              <a:buFont typeface="Arial" panose="020B0604020202020204" pitchFamily="34" charset="0"/>
              <a:buChar char="•"/>
            </a:pPr>
            <a:r>
              <a:rPr lang="en-US" sz="1200" kern="1200" dirty="0" smtClean="0">
                <a:solidFill>
                  <a:schemeClr val="tx1"/>
                </a:solidFill>
                <a:effectLst/>
                <a:latin typeface="+mn-lt"/>
                <a:ea typeface="+mn-ea"/>
                <a:cs typeface="+mn-cs"/>
              </a:rPr>
              <a:t>shorter, so less calculation needed: more efficient</a:t>
            </a:r>
          </a:p>
          <a:p>
            <a:pPr marL="0" indent="0" algn="l">
              <a:buFont typeface="Arial" panose="020B0604020202020204" pitchFamily="34" charset="0"/>
              <a:buNone/>
            </a:pPr>
            <a:endParaRPr lang="en-SG" sz="1200" kern="1200" dirty="0" smtClean="0">
              <a:solidFill>
                <a:schemeClr val="tx1"/>
              </a:solidFill>
              <a:effectLst/>
              <a:latin typeface="+mn-lt"/>
              <a:ea typeface="+mn-ea"/>
              <a:cs typeface="+mn-cs"/>
            </a:endParaRPr>
          </a:p>
          <a:p>
            <a:pPr marL="0" indent="0" algn="l">
              <a:buFont typeface="Arial" panose="020B0604020202020204" pitchFamily="34" charset="0"/>
              <a:buNone/>
            </a:pPr>
            <a:r>
              <a:rPr lang="en-SG" sz="1200" kern="1200" dirty="0" smtClean="0">
                <a:solidFill>
                  <a:schemeClr val="tx1"/>
                </a:solidFill>
                <a:effectLst/>
                <a:latin typeface="+mn-lt"/>
                <a:ea typeface="+mn-ea"/>
                <a:cs typeface="+mn-cs"/>
              </a:rPr>
              <a:t>Free text variables suffer</a:t>
            </a:r>
            <a:r>
              <a:rPr lang="en-SG" sz="1200" kern="1200" baseline="0" dirty="0" smtClean="0">
                <a:solidFill>
                  <a:schemeClr val="tx1"/>
                </a:solidFill>
                <a:effectLst/>
                <a:latin typeface="+mn-lt"/>
                <a:ea typeface="+mn-ea"/>
                <a:cs typeface="+mn-cs"/>
              </a:rPr>
              <a:t> from </a:t>
            </a:r>
            <a:r>
              <a:rPr lang="en-US" sz="1200" kern="1200" dirty="0" err="1" smtClean="0">
                <a:solidFill>
                  <a:schemeClr val="tx1"/>
                </a:solidFill>
                <a:effectLst/>
                <a:latin typeface="+mn-lt"/>
                <a:ea typeface="+mn-ea"/>
                <a:cs typeface="+mn-cs"/>
              </a:rPr>
              <a:t>missingness</a:t>
            </a:r>
            <a:r>
              <a:rPr lang="en-US" sz="1200" kern="1200" dirty="0" smtClean="0">
                <a:solidFill>
                  <a:schemeClr val="tx1"/>
                </a:solidFill>
                <a:effectLst/>
                <a:latin typeface="+mn-lt"/>
                <a:ea typeface="+mn-ea"/>
                <a:cs typeface="+mn-cs"/>
              </a:rPr>
              <a:t> and overlapping</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11</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smtClean="0">
                <a:solidFill>
                  <a:schemeClr val="tx1"/>
                </a:solidFill>
                <a:effectLst/>
                <a:latin typeface="+mn-lt"/>
                <a:ea typeface="+mn-ea"/>
                <a:cs typeface="+mn-cs"/>
              </a:rPr>
              <a:t>The advantages of LDA over LSI, is that LDA is a probabilistic model with interpretable topics. </a:t>
            </a:r>
            <a:r>
              <a:rPr lang="en-SG" sz="1400" dirty="0" smtClean="0"/>
              <a:t/>
            </a:r>
            <a:br>
              <a:rPr lang="en-SG" sz="1400" dirty="0" smtClean="0"/>
            </a:br>
            <a:r>
              <a:rPr lang="en-SG" sz="1400" dirty="0" smtClean="0"/>
              <a:t/>
            </a:r>
            <a:br>
              <a:rPr lang="en-SG" sz="1400" dirty="0" smtClean="0"/>
            </a:br>
            <a:r>
              <a:rPr lang="en-SG" sz="1200" b="0" i="0" kern="1200" dirty="0" smtClean="0">
                <a:solidFill>
                  <a:schemeClr val="tx1"/>
                </a:solidFill>
                <a:effectLst/>
                <a:latin typeface="+mn-lt"/>
                <a:ea typeface="+mn-ea"/>
                <a:cs typeface="+mn-cs"/>
              </a:rPr>
              <a:t>The disadvantages are that it is hard to know when LDA is working --- topics are soft-clusters so there is no objective metric to say "this is the best choice" of </a:t>
            </a:r>
            <a:r>
              <a:rPr lang="en-SG" sz="1200" b="0" i="0" kern="1200" dirty="0" err="1" smtClean="0">
                <a:solidFill>
                  <a:schemeClr val="tx1"/>
                </a:solidFill>
                <a:effectLst/>
                <a:latin typeface="+mn-lt"/>
                <a:ea typeface="+mn-ea"/>
                <a:cs typeface="+mn-cs"/>
              </a:rPr>
              <a:t>hyperparameters</a:t>
            </a:r>
            <a:r>
              <a:rPr lang="en-SG" sz="1200" b="0" i="0" kern="1200" dirty="0" smtClean="0">
                <a:solidFill>
                  <a:schemeClr val="tx1"/>
                </a:solidFill>
                <a:effectLst/>
                <a:latin typeface="+mn-lt"/>
                <a:ea typeface="+mn-ea"/>
                <a:cs typeface="+mn-cs"/>
              </a:rPr>
              <a:t>. Metrics like perplexity (how well the model explains the data) are okay to test if the learning is working, but very poor indicators of the overall quality of the model. For example, you could have a model with very low perplexity, but whose topics are not very informative. </a:t>
            </a:r>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12</a:t>
            </a:fld>
            <a:endParaRPr lang="en-US"/>
          </a:p>
        </p:txBody>
      </p:sp>
    </p:spTree>
    <p:extLst>
      <p:ext uri="{BB962C8B-B14F-4D97-AF65-F5344CB8AC3E}">
        <p14:creationId xmlns:p14="http://schemas.microsoft.com/office/powerpoint/2010/main" val="2728728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F93684-849D-44F4-918D-67F2F661772D}" type="slidenum">
              <a:rPr lang="en-US" smtClean="0"/>
              <a:t>13</a:t>
            </a:fld>
            <a:endParaRPr lang="en-US"/>
          </a:p>
        </p:txBody>
      </p:sp>
    </p:spTree>
    <p:extLst>
      <p:ext uri="{BB962C8B-B14F-4D97-AF65-F5344CB8AC3E}">
        <p14:creationId xmlns:p14="http://schemas.microsoft.com/office/powerpoint/2010/main" val="2728728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A1B3633-3E1B-4176-8EBE-74681C8C592D}"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4EF0E4-DF54-42D5-B63B-8BC681E8CAB5}" type="slidenum">
              <a:rPr lang="en-US" smtClean="0"/>
              <a:t>‹#›</a:t>
            </a:fld>
            <a:endParaRPr lang="en-US"/>
          </a:p>
        </p:txBody>
      </p:sp>
    </p:spTree>
    <p:extLst>
      <p:ext uri="{BB962C8B-B14F-4D97-AF65-F5344CB8AC3E}">
        <p14:creationId xmlns:p14="http://schemas.microsoft.com/office/powerpoint/2010/main" val="42477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1B3633-3E1B-4176-8EBE-74681C8C592D}"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4EF0E4-DF54-42D5-B63B-8BC681E8CAB5}" type="slidenum">
              <a:rPr lang="en-US" smtClean="0"/>
              <a:t>‹#›</a:t>
            </a:fld>
            <a:endParaRPr lang="en-US"/>
          </a:p>
        </p:txBody>
      </p:sp>
    </p:spTree>
    <p:extLst>
      <p:ext uri="{BB962C8B-B14F-4D97-AF65-F5344CB8AC3E}">
        <p14:creationId xmlns:p14="http://schemas.microsoft.com/office/powerpoint/2010/main" val="166183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1B3633-3E1B-4176-8EBE-74681C8C592D}"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4EF0E4-DF54-42D5-B63B-8BC681E8CAB5}" type="slidenum">
              <a:rPr lang="en-US" smtClean="0"/>
              <a:t>‹#›</a:t>
            </a:fld>
            <a:endParaRPr lang="en-US"/>
          </a:p>
        </p:txBody>
      </p:sp>
    </p:spTree>
    <p:extLst>
      <p:ext uri="{BB962C8B-B14F-4D97-AF65-F5344CB8AC3E}">
        <p14:creationId xmlns:p14="http://schemas.microsoft.com/office/powerpoint/2010/main" val="569557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1B3633-3E1B-4176-8EBE-74681C8C592D}"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4EF0E4-DF54-42D5-B63B-8BC681E8CAB5}" type="slidenum">
              <a:rPr lang="en-US" smtClean="0"/>
              <a:t>‹#›</a:t>
            </a:fld>
            <a:endParaRPr lang="en-US"/>
          </a:p>
        </p:txBody>
      </p:sp>
    </p:spTree>
    <p:extLst>
      <p:ext uri="{BB962C8B-B14F-4D97-AF65-F5344CB8AC3E}">
        <p14:creationId xmlns:p14="http://schemas.microsoft.com/office/powerpoint/2010/main" val="3695557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1B3633-3E1B-4176-8EBE-74681C8C592D}"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4EF0E4-DF54-42D5-B63B-8BC681E8CAB5}" type="slidenum">
              <a:rPr lang="en-US" smtClean="0"/>
              <a:t>‹#›</a:t>
            </a:fld>
            <a:endParaRPr lang="en-US"/>
          </a:p>
        </p:txBody>
      </p:sp>
    </p:spTree>
    <p:extLst>
      <p:ext uri="{BB962C8B-B14F-4D97-AF65-F5344CB8AC3E}">
        <p14:creationId xmlns:p14="http://schemas.microsoft.com/office/powerpoint/2010/main" val="1036747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1B3633-3E1B-4176-8EBE-74681C8C592D}" type="datetimeFigureOut">
              <a:rPr lang="en-US" smtClean="0"/>
              <a:t>3/12/2018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4EF0E4-DF54-42D5-B63B-8BC681E8CAB5}" type="slidenum">
              <a:rPr lang="en-US" smtClean="0"/>
              <a:t>‹#›</a:t>
            </a:fld>
            <a:endParaRPr lang="en-US"/>
          </a:p>
        </p:txBody>
      </p:sp>
    </p:spTree>
    <p:extLst>
      <p:ext uri="{BB962C8B-B14F-4D97-AF65-F5344CB8AC3E}">
        <p14:creationId xmlns:p14="http://schemas.microsoft.com/office/powerpoint/2010/main" val="3906907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1B3633-3E1B-4176-8EBE-74681C8C592D}" type="datetimeFigureOut">
              <a:rPr lang="en-US" smtClean="0"/>
              <a:t>3/12/2018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4EF0E4-DF54-42D5-B63B-8BC681E8CAB5}" type="slidenum">
              <a:rPr lang="en-US" smtClean="0"/>
              <a:t>‹#›</a:t>
            </a:fld>
            <a:endParaRPr lang="en-US"/>
          </a:p>
        </p:txBody>
      </p:sp>
    </p:spTree>
    <p:extLst>
      <p:ext uri="{BB962C8B-B14F-4D97-AF65-F5344CB8AC3E}">
        <p14:creationId xmlns:p14="http://schemas.microsoft.com/office/powerpoint/2010/main" val="428833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1B3633-3E1B-4176-8EBE-74681C8C592D}" type="datetimeFigureOut">
              <a:rPr lang="en-US" smtClean="0"/>
              <a:t>3/12/2018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4EF0E4-DF54-42D5-B63B-8BC681E8CAB5}" type="slidenum">
              <a:rPr lang="en-US" smtClean="0"/>
              <a:t>‹#›</a:t>
            </a:fld>
            <a:endParaRPr lang="en-US"/>
          </a:p>
        </p:txBody>
      </p:sp>
    </p:spTree>
    <p:extLst>
      <p:ext uri="{BB962C8B-B14F-4D97-AF65-F5344CB8AC3E}">
        <p14:creationId xmlns:p14="http://schemas.microsoft.com/office/powerpoint/2010/main" val="273593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1B3633-3E1B-4176-8EBE-74681C8C592D}" type="datetimeFigureOut">
              <a:rPr lang="en-US" smtClean="0"/>
              <a:t>3/12/2018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4EF0E4-DF54-42D5-B63B-8BC681E8CAB5}" type="slidenum">
              <a:rPr lang="en-US" smtClean="0"/>
              <a:t>‹#›</a:t>
            </a:fld>
            <a:endParaRPr lang="en-US"/>
          </a:p>
        </p:txBody>
      </p:sp>
    </p:spTree>
    <p:extLst>
      <p:ext uri="{BB962C8B-B14F-4D97-AF65-F5344CB8AC3E}">
        <p14:creationId xmlns:p14="http://schemas.microsoft.com/office/powerpoint/2010/main" val="2210117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1B3633-3E1B-4176-8EBE-74681C8C592D}" type="datetimeFigureOut">
              <a:rPr lang="en-US" smtClean="0"/>
              <a:t>3/12/2018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4EF0E4-DF54-42D5-B63B-8BC681E8CAB5}" type="slidenum">
              <a:rPr lang="en-US" smtClean="0"/>
              <a:t>‹#›</a:t>
            </a:fld>
            <a:endParaRPr lang="en-US"/>
          </a:p>
        </p:txBody>
      </p:sp>
    </p:spTree>
    <p:extLst>
      <p:ext uri="{BB962C8B-B14F-4D97-AF65-F5344CB8AC3E}">
        <p14:creationId xmlns:p14="http://schemas.microsoft.com/office/powerpoint/2010/main" val="2535381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1B3633-3E1B-4176-8EBE-74681C8C592D}" type="datetimeFigureOut">
              <a:rPr lang="en-US" smtClean="0"/>
              <a:t>3/12/2018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4EF0E4-DF54-42D5-B63B-8BC681E8CAB5}" type="slidenum">
              <a:rPr lang="en-US" smtClean="0"/>
              <a:t>‹#›</a:t>
            </a:fld>
            <a:endParaRPr lang="en-US"/>
          </a:p>
        </p:txBody>
      </p:sp>
    </p:spTree>
    <p:extLst>
      <p:ext uri="{BB962C8B-B14F-4D97-AF65-F5344CB8AC3E}">
        <p14:creationId xmlns:p14="http://schemas.microsoft.com/office/powerpoint/2010/main" val="2155056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B3633-3E1B-4176-8EBE-74681C8C592D}" type="datetimeFigureOut">
              <a:rPr lang="en-US" smtClean="0"/>
              <a:t>3/12/2018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EF0E4-DF54-42D5-B63B-8BC681E8CAB5}" type="slidenum">
              <a:rPr lang="en-US" smtClean="0"/>
              <a:t>‹#›</a:t>
            </a:fld>
            <a:endParaRPr lang="en-US"/>
          </a:p>
        </p:txBody>
      </p:sp>
    </p:spTree>
    <p:extLst>
      <p:ext uri="{BB962C8B-B14F-4D97-AF65-F5344CB8AC3E}">
        <p14:creationId xmlns:p14="http://schemas.microsoft.com/office/powerpoint/2010/main" val="2931590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30.png"/><Relationship Id="rId7" Type="http://schemas.openxmlformats.org/officeDocument/2006/relationships/image" Target="../media/image4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4" y="0"/>
            <a:ext cx="9158514"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2514600" y="1981200"/>
            <a:ext cx="6629400" cy="814614"/>
          </a:xfrm>
        </p:spPr>
        <p:txBody>
          <a:bodyPr>
            <a:noAutofit/>
          </a:bodyPr>
          <a:lstStyle/>
          <a:p>
            <a:r>
              <a:rPr lang="en-SG" sz="5400" b="1" dirty="0" smtClean="0">
                <a:solidFill>
                  <a:schemeClr val="bg1">
                    <a:lumMod val="95000"/>
                  </a:schemeClr>
                </a:solidFill>
              </a:rPr>
              <a:t>SKU Grouping</a:t>
            </a:r>
            <a:endParaRPr lang="en-US" sz="5400" b="1" dirty="0">
              <a:solidFill>
                <a:schemeClr val="bg1">
                  <a:lumMod val="95000"/>
                </a:schemeClr>
              </a:solidFill>
            </a:endParaRPr>
          </a:p>
        </p:txBody>
      </p:sp>
      <p:sp>
        <p:nvSpPr>
          <p:cNvPr id="3" name="Subtitle 2"/>
          <p:cNvSpPr>
            <a:spLocks noGrp="1"/>
          </p:cNvSpPr>
          <p:nvPr>
            <p:ph type="subTitle" idx="1"/>
          </p:nvPr>
        </p:nvSpPr>
        <p:spPr>
          <a:xfrm>
            <a:off x="3581400" y="4343400"/>
            <a:ext cx="4343400" cy="609600"/>
          </a:xfrm>
        </p:spPr>
        <p:txBody>
          <a:bodyPr/>
          <a:lstStyle/>
          <a:p>
            <a:r>
              <a:rPr lang="en-SG" dirty="0" smtClean="0">
                <a:solidFill>
                  <a:schemeClr val="accent6">
                    <a:lumMod val="50000"/>
                  </a:schemeClr>
                </a:solidFill>
              </a:rPr>
              <a:t>Huang Wei</a:t>
            </a:r>
            <a:endParaRPr lang="en-US" dirty="0">
              <a:solidFill>
                <a:schemeClr val="accent6">
                  <a:lumMod val="50000"/>
                </a:schemeClr>
              </a:solidFill>
            </a:endParaRPr>
          </a:p>
        </p:txBody>
      </p:sp>
    </p:spTree>
    <p:extLst>
      <p:ext uri="{BB962C8B-B14F-4D97-AF65-F5344CB8AC3E}">
        <p14:creationId xmlns:p14="http://schemas.microsoft.com/office/powerpoint/2010/main" val="38058540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Pre-processing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grpSp>
        <p:nvGrpSpPr>
          <p:cNvPr id="18" name="Group 17"/>
          <p:cNvGrpSpPr/>
          <p:nvPr/>
        </p:nvGrpSpPr>
        <p:grpSpPr>
          <a:xfrm>
            <a:off x="571534" y="1552555"/>
            <a:ext cx="5105400" cy="905471"/>
            <a:chOff x="533400" y="2523530"/>
            <a:chExt cx="5105400" cy="905471"/>
          </a:xfrm>
        </p:grpSpPr>
        <p:sp>
          <p:nvSpPr>
            <p:cNvPr id="21" name="TextBox 20"/>
            <p:cNvSpPr txBox="1"/>
            <p:nvPr/>
          </p:nvSpPr>
          <p:spPr>
            <a:xfrm>
              <a:off x="1730863" y="2523530"/>
              <a:ext cx="1698137" cy="369332"/>
            </a:xfrm>
            <a:prstGeom prst="rect">
              <a:avLst/>
            </a:prstGeom>
            <a:noFill/>
          </p:spPr>
          <p:txBody>
            <a:bodyPr wrap="square" rtlCol="0">
              <a:spAutoFit/>
            </a:bodyPr>
            <a:lstStyle/>
            <a:p>
              <a:pPr algn="ctr"/>
              <a:r>
                <a:rPr lang="en-SG" b="1" dirty="0" smtClean="0">
                  <a:solidFill>
                    <a:schemeClr val="accent3">
                      <a:lumMod val="50000"/>
                    </a:schemeClr>
                  </a:solidFill>
                </a:rPr>
                <a:t>All Tokens</a:t>
              </a:r>
              <a:endParaRPr lang="en-US" b="1" dirty="0">
                <a:solidFill>
                  <a:schemeClr val="accent3">
                    <a:lumMod val="50000"/>
                  </a:schemeClr>
                </a:solidFill>
              </a:endParaRPr>
            </a:p>
          </p:txBody>
        </p:sp>
        <p:sp>
          <p:nvSpPr>
            <p:cNvPr id="24" name="Rectangle 23"/>
            <p:cNvSpPr/>
            <p:nvPr/>
          </p:nvSpPr>
          <p:spPr>
            <a:xfrm>
              <a:off x="533400" y="3048000"/>
              <a:ext cx="2144557"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Number tokens</a:t>
              </a:r>
              <a:endParaRPr lang="en-US" dirty="0"/>
            </a:p>
          </p:txBody>
        </p:sp>
        <p:sp>
          <p:nvSpPr>
            <p:cNvPr id="25" name="Rectangle 24"/>
            <p:cNvSpPr/>
            <p:nvPr/>
          </p:nvSpPr>
          <p:spPr>
            <a:xfrm>
              <a:off x="2677957" y="3048001"/>
              <a:ext cx="2960843" cy="381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dirty="0" smtClean="0"/>
                <a:t>Non number tokens</a:t>
              </a:r>
              <a:endParaRPr lang="en-US" dirty="0"/>
            </a:p>
          </p:txBody>
        </p:sp>
      </p:grpSp>
      <p:grpSp>
        <p:nvGrpSpPr>
          <p:cNvPr id="27" name="Group 26"/>
          <p:cNvGrpSpPr/>
          <p:nvPr/>
        </p:nvGrpSpPr>
        <p:grpSpPr>
          <a:xfrm>
            <a:off x="571534" y="2678668"/>
            <a:ext cx="8191466" cy="3950730"/>
            <a:chOff x="571534" y="2678668"/>
            <a:chExt cx="8191466" cy="3950730"/>
          </a:xfrm>
        </p:grpSpPr>
        <p:grpSp>
          <p:nvGrpSpPr>
            <p:cNvPr id="13" name="Group 12"/>
            <p:cNvGrpSpPr/>
            <p:nvPr/>
          </p:nvGrpSpPr>
          <p:grpSpPr>
            <a:xfrm>
              <a:off x="571534" y="3048000"/>
              <a:ext cx="8191466" cy="3581398"/>
              <a:chOff x="571534" y="3048000"/>
              <a:chExt cx="8191466" cy="3581398"/>
            </a:xfrm>
          </p:grpSpPr>
          <p:pic>
            <p:nvPicPr>
              <p:cNvPr id="16" name="Picture 15"/>
              <p:cNvPicPr/>
              <p:nvPr/>
            </p:nvPicPr>
            <p:blipFill>
              <a:blip r:embed="rId3"/>
              <a:stretch>
                <a:fillRect/>
              </a:stretch>
            </p:blipFill>
            <p:spPr>
              <a:xfrm>
                <a:off x="754812" y="3111500"/>
                <a:ext cx="7703388" cy="3429000"/>
              </a:xfrm>
              <a:prstGeom prst="rect">
                <a:avLst/>
              </a:prstGeom>
            </p:spPr>
          </p:pic>
          <p:sp>
            <p:nvSpPr>
              <p:cNvPr id="12" name="Rounded Rectangle 11"/>
              <p:cNvSpPr/>
              <p:nvPr/>
            </p:nvSpPr>
            <p:spPr>
              <a:xfrm>
                <a:off x="754812" y="4800599"/>
                <a:ext cx="1395188"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smtClean="0"/>
                  <a:t>Dictionary</a:t>
                </a:r>
                <a:endParaRPr lang="en-US" b="1" dirty="0"/>
              </a:p>
            </p:txBody>
          </p:sp>
          <p:sp>
            <p:nvSpPr>
              <p:cNvPr id="6" name="Rectangular Callout 5"/>
              <p:cNvSpPr/>
              <p:nvPr/>
            </p:nvSpPr>
            <p:spPr>
              <a:xfrm>
                <a:off x="571534" y="3048000"/>
                <a:ext cx="8191466" cy="3581398"/>
              </a:xfrm>
              <a:prstGeom prst="wedgeRectCallout">
                <a:avLst>
                  <a:gd name="adj1" fmla="val -5306"/>
                  <a:gd name="adj2" fmla="val -64705"/>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7" name="TextBox 6"/>
            <p:cNvSpPr txBox="1"/>
            <p:nvPr/>
          </p:nvSpPr>
          <p:spPr>
            <a:xfrm>
              <a:off x="4209212" y="2678668"/>
              <a:ext cx="4414088" cy="369332"/>
            </a:xfrm>
            <a:prstGeom prst="rect">
              <a:avLst/>
            </a:prstGeom>
            <a:noFill/>
          </p:spPr>
          <p:txBody>
            <a:bodyPr wrap="square" rtlCol="0">
              <a:spAutoFit/>
            </a:bodyPr>
            <a:lstStyle/>
            <a:p>
              <a:r>
                <a:rPr lang="en-US" dirty="0" smtClean="0">
                  <a:solidFill>
                    <a:srgbClr val="7030A0"/>
                  </a:solidFill>
                </a:rPr>
                <a:t>Grouping semantically equivalent tokens</a:t>
              </a:r>
              <a:endParaRPr lang="en-US" dirty="0">
                <a:solidFill>
                  <a:srgbClr val="7030A0"/>
                </a:solidFill>
              </a:endParaRPr>
            </a:p>
          </p:txBody>
        </p:sp>
      </p:grpSp>
      <p:grpSp>
        <p:nvGrpSpPr>
          <p:cNvPr id="28" name="Group 27"/>
          <p:cNvGrpSpPr/>
          <p:nvPr/>
        </p:nvGrpSpPr>
        <p:grpSpPr>
          <a:xfrm>
            <a:off x="2895600" y="3111500"/>
            <a:ext cx="5562600" cy="1155700"/>
            <a:chOff x="2895600" y="3111500"/>
            <a:chExt cx="5562600" cy="1155700"/>
          </a:xfrm>
        </p:grpSpPr>
        <p:sp>
          <p:nvSpPr>
            <p:cNvPr id="8" name="Rectangle 7"/>
            <p:cNvSpPr/>
            <p:nvPr/>
          </p:nvSpPr>
          <p:spPr>
            <a:xfrm>
              <a:off x="2895600" y="3111500"/>
              <a:ext cx="4038600" cy="11557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934200" y="3689350"/>
              <a:ext cx="381000" cy="0"/>
            </a:xfrm>
            <a:prstGeom prst="straightConnector1">
              <a:avLst/>
            </a:prstGeom>
            <a:ln w="28575">
              <a:solidFill>
                <a:schemeClr val="accent5">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7315200" y="3467100"/>
              <a:ext cx="1143000" cy="533400"/>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smtClean="0"/>
                <a:t>Token Groups</a:t>
              </a:r>
              <a:endParaRPr lang="en-US" b="1" dirty="0"/>
            </a:p>
          </p:txBody>
        </p:sp>
      </p:grpSp>
      <p:grpSp>
        <p:nvGrpSpPr>
          <p:cNvPr id="29" name="Group 28"/>
          <p:cNvGrpSpPr/>
          <p:nvPr/>
        </p:nvGrpSpPr>
        <p:grpSpPr>
          <a:xfrm>
            <a:off x="6177679" y="961271"/>
            <a:ext cx="2280521" cy="1554480"/>
            <a:chOff x="6177679" y="961271"/>
            <a:chExt cx="2280521" cy="1554480"/>
          </a:xfrm>
        </p:grpSpPr>
        <p:pic>
          <p:nvPicPr>
            <p:cNvPr id="11" name="Picture 2" descr="Image result for bag of wor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961271"/>
              <a:ext cx="1143000" cy="155448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6177679" y="1659115"/>
              <a:ext cx="1055844" cy="369332"/>
            </a:xfrm>
            <a:prstGeom prst="rect">
              <a:avLst/>
            </a:prstGeom>
          </p:spPr>
          <p:txBody>
            <a:bodyPr wrap="square">
              <a:spAutoFit/>
            </a:bodyPr>
            <a:lstStyle/>
            <a:p>
              <a:r>
                <a:rPr lang="en-SG" b="1" dirty="0" smtClean="0">
                  <a:solidFill>
                    <a:schemeClr val="accent3">
                      <a:lumMod val="75000"/>
                    </a:schemeClr>
                  </a:solidFill>
                </a:rPr>
                <a:t>Unigram</a:t>
              </a:r>
            </a:p>
          </p:txBody>
        </p:sp>
      </p:grpSp>
    </p:spTree>
    <p:extLst>
      <p:ext uri="{BB962C8B-B14F-4D97-AF65-F5344CB8AC3E}">
        <p14:creationId xmlns:p14="http://schemas.microsoft.com/office/powerpoint/2010/main" val="379778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Pre-processing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grpSp>
        <p:nvGrpSpPr>
          <p:cNvPr id="10" name="Group 9"/>
          <p:cNvGrpSpPr/>
          <p:nvPr/>
        </p:nvGrpSpPr>
        <p:grpSpPr>
          <a:xfrm>
            <a:off x="4953000" y="1671935"/>
            <a:ext cx="3886200" cy="2353965"/>
            <a:chOff x="4953000" y="1671935"/>
            <a:chExt cx="3886200" cy="2353965"/>
          </a:xfrm>
        </p:grpSpPr>
        <p:sp>
          <p:nvSpPr>
            <p:cNvPr id="17" name="Rounded Rectangle 16"/>
            <p:cNvSpPr/>
            <p:nvPr/>
          </p:nvSpPr>
          <p:spPr>
            <a:xfrm>
              <a:off x="4953000" y="1671935"/>
              <a:ext cx="3886200" cy="533400"/>
            </a:xfrm>
            <a:prstGeom prst="roundRect">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dirty="0" smtClean="0"/>
                <a:t>Translation Modified Combined name</a:t>
              </a:r>
              <a:endParaRPr lang="en-US" dirty="0"/>
            </a:p>
          </p:txBody>
        </p:sp>
        <p:sp>
          <p:nvSpPr>
            <p:cNvPr id="27" name="Down Arrow 26"/>
            <p:cNvSpPr/>
            <p:nvPr/>
          </p:nvSpPr>
          <p:spPr>
            <a:xfrm rot="10800000">
              <a:off x="7619999" y="2251670"/>
              <a:ext cx="304799" cy="1774230"/>
            </a:xfrm>
            <a:prstGeom prst="downArrow">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9" name="Group 8"/>
          <p:cNvGrpSpPr/>
          <p:nvPr/>
        </p:nvGrpSpPr>
        <p:grpSpPr>
          <a:xfrm>
            <a:off x="533400" y="1671935"/>
            <a:ext cx="7043054" cy="2353965"/>
            <a:chOff x="533400" y="1671935"/>
            <a:chExt cx="7043054" cy="2353965"/>
          </a:xfrm>
        </p:grpSpPr>
        <p:pic>
          <p:nvPicPr>
            <p:cNvPr id="19" name="Picture 18"/>
            <p:cNvPicPr/>
            <p:nvPr/>
          </p:nvPicPr>
          <p:blipFill rotWithShape="1">
            <a:blip r:embed="rId3"/>
            <a:srcRect r="23492" b="70175"/>
            <a:stretch/>
          </p:blipFill>
          <p:spPr>
            <a:xfrm>
              <a:off x="1455054" y="2706985"/>
              <a:ext cx="6121400" cy="863600"/>
            </a:xfrm>
            <a:prstGeom prst="rect">
              <a:avLst/>
            </a:prstGeom>
          </p:spPr>
        </p:pic>
        <p:sp>
          <p:nvSpPr>
            <p:cNvPr id="14" name="Rounded Rectangle 13"/>
            <p:cNvSpPr/>
            <p:nvPr/>
          </p:nvSpPr>
          <p:spPr>
            <a:xfrm>
              <a:off x="3372754" y="1688405"/>
              <a:ext cx="1143000" cy="533400"/>
            </a:xfrm>
            <a:prstGeom prst="round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smtClean="0"/>
                <a:t>Token Groups</a:t>
              </a:r>
              <a:endParaRPr lang="en-US" b="1" dirty="0"/>
            </a:p>
          </p:txBody>
        </p:sp>
        <p:sp>
          <p:nvSpPr>
            <p:cNvPr id="15" name="Rounded Rectangle 14"/>
            <p:cNvSpPr/>
            <p:nvPr/>
          </p:nvSpPr>
          <p:spPr>
            <a:xfrm>
              <a:off x="533400" y="1671935"/>
              <a:ext cx="2144557" cy="533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dirty="0" smtClean="0"/>
                <a:t>Combined name 4</a:t>
              </a:r>
              <a:endParaRPr lang="en-US" dirty="0"/>
            </a:p>
          </p:txBody>
        </p:sp>
        <p:sp>
          <p:nvSpPr>
            <p:cNvPr id="20" name="Rectangle 19"/>
            <p:cNvSpPr/>
            <p:nvPr/>
          </p:nvSpPr>
          <p:spPr>
            <a:xfrm>
              <a:off x="1455054" y="2718778"/>
              <a:ext cx="6019800" cy="8636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3953434" y="2251670"/>
              <a:ext cx="8964" cy="455315"/>
            </a:xfrm>
            <a:prstGeom prst="straightConnector1">
              <a:avLst/>
            </a:prstGeom>
            <a:ln w="28575">
              <a:solidFill>
                <a:schemeClr val="accent5">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 name="Down Arrow 7"/>
            <p:cNvSpPr/>
            <p:nvPr/>
          </p:nvSpPr>
          <p:spPr>
            <a:xfrm>
              <a:off x="1187450" y="2251670"/>
              <a:ext cx="266700" cy="177423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Down Arrow 28"/>
            <p:cNvSpPr/>
            <p:nvPr/>
          </p:nvSpPr>
          <p:spPr>
            <a:xfrm>
              <a:off x="3853328" y="3648301"/>
              <a:ext cx="218141" cy="371475"/>
            </a:xfrm>
            <a:prstGeom prst="downArrow">
              <a:avLst/>
            </a:prstGeom>
            <a:solidFill>
              <a:schemeClr val="accent5">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114800"/>
            <a:ext cx="8058150"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02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up)">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sp>
        <p:nvSpPr>
          <p:cNvPr id="3" name="TextBox 2"/>
          <p:cNvSpPr txBox="1"/>
          <p:nvPr/>
        </p:nvSpPr>
        <p:spPr>
          <a:xfrm>
            <a:off x="304800" y="1483473"/>
            <a:ext cx="8305800" cy="4832092"/>
          </a:xfrm>
          <a:prstGeom prst="rect">
            <a:avLst/>
          </a:prstGeom>
          <a:noFill/>
        </p:spPr>
        <p:txBody>
          <a:bodyPr wrap="square" rtlCol="0">
            <a:spAutoFit/>
          </a:bodyPr>
          <a:lstStyle/>
          <a:p>
            <a:r>
              <a:rPr lang="en-SG" sz="2000" b="1" dirty="0" smtClean="0"/>
              <a:t>Latent </a:t>
            </a:r>
            <a:r>
              <a:rPr lang="en-SG" sz="2000" b="1" dirty="0" err="1" smtClean="0"/>
              <a:t>Dirichlet</a:t>
            </a:r>
            <a:r>
              <a:rPr lang="en-SG" sz="2000" b="1" dirty="0" smtClean="0"/>
              <a:t> Allocation</a:t>
            </a:r>
          </a:p>
          <a:p>
            <a:pPr marL="285750" indent="-285750">
              <a:buFont typeface="Arial" panose="020B0604020202020204" pitchFamily="34" charset="0"/>
              <a:buChar char="•"/>
            </a:pPr>
            <a:r>
              <a:rPr lang="en-SG" dirty="0" smtClean="0"/>
              <a:t>A popular topic modelling technique</a:t>
            </a:r>
          </a:p>
          <a:p>
            <a:pPr marL="285750" indent="-285750">
              <a:buFont typeface="Arial" panose="020B0604020202020204" pitchFamily="34" charset="0"/>
              <a:buChar char="•"/>
            </a:pPr>
            <a:r>
              <a:rPr lang="en-SG" b="1" dirty="0" smtClean="0">
                <a:solidFill>
                  <a:schemeClr val="accent5">
                    <a:lumMod val="75000"/>
                  </a:schemeClr>
                </a:solidFill>
              </a:rPr>
              <a:t>Assumptions:</a:t>
            </a:r>
          </a:p>
          <a:p>
            <a:pPr marL="742950" lvl="1" indent="-285750">
              <a:buFont typeface="Courier New" panose="02070309020205020404" pitchFamily="49" charset="0"/>
              <a:buChar char="o"/>
            </a:pPr>
            <a:r>
              <a:rPr lang="en-SG" dirty="0" smtClean="0">
                <a:solidFill>
                  <a:schemeClr val="accent5">
                    <a:lumMod val="75000"/>
                  </a:schemeClr>
                </a:solidFill>
              </a:rPr>
              <a:t>Documents </a:t>
            </a:r>
            <a:r>
              <a:rPr lang="en-SG" dirty="0" smtClean="0">
                <a:solidFill>
                  <a:schemeClr val="accent5">
                    <a:lumMod val="75000"/>
                  </a:schemeClr>
                </a:solidFill>
              </a:rPr>
              <a:t>cover only a small set of topics and </a:t>
            </a:r>
            <a:r>
              <a:rPr lang="en-SG" dirty="0" smtClean="0">
                <a:solidFill>
                  <a:schemeClr val="accent5">
                    <a:lumMod val="75000"/>
                  </a:schemeClr>
                </a:solidFill>
              </a:rPr>
              <a:t>topics </a:t>
            </a:r>
            <a:r>
              <a:rPr lang="en-SG" dirty="0" smtClean="0">
                <a:solidFill>
                  <a:schemeClr val="accent5">
                    <a:lumMod val="75000"/>
                  </a:schemeClr>
                </a:solidFill>
              </a:rPr>
              <a:t>use only a small set of words frequently</a:t>
            </a:r>
          </a:p>
          <a:p>
            <a:pPr marL="742950" lvl="1" indent="-285750">
              <a:buFont typeface="Courier New" panose="02070309020205020404" pitchFamily="49" charset="0"/>
              <a:buChar char="o"/>
            </a:pPr>
            <a:r>
              <a:rPr lang="en-SG" dirty="0" smtClean="0">
                <a:solidFill>
                  <a:schemeClr val="accent5">
                    <a:lumMod val="75000"/>
                  </a:schemeClr>
                </a:solidFill>
              </a:rPr>
              <a:t>Number of topics is known</a:t>
            </a:r>
          </a:p>
          <a:p>
            <a:pPr marL="742950" lvl="1" indent="-285750">
              <a:buFont typeface="Courier New" panose="02070309020205020404" pitchFamily="49" charset="0"/>
              <a:buChar char="o"/>
            </a:pPr>
            <a:r>
              <a:rPr lang="en-SG" dirty="0" smtClean="0">
                <a:solidFill>
                  <a:schemeClr val="accent5">
                    <a:lumMod val="75000"/>
                  </a:schemeClr>
                </a:solidFill>
              </a:rPr>
              <a:t>Each topic has the same length</a:t>
            </a:r>
          </a:p>
          <a:p>
            <a:pPr marL="285750" indent="-285750">
              <a:buFont typeface="Arial" panose="020B0604020202020204" pitchFamily="34" charset="0"/>
              <a:buChar char="•"/>
            </a:pPr>
            <a:r>
              <a:rPr lang="en-SG" b="1" dirty="0" smtClean="0">
                <a:solidFill>
                  <a:schemeClr val="accent3">
                    <a:lumMod val="75000"/>
                  </a:schemeClr>
                </a:solidFill>
              </a:rPr>
              <a:t>Advantages:</a:t>
            </a:r>
          </a:p>
          <a:p>
            <a:pPr marL="742950" lvl="1" indent="-285750">
              <a:buFont typeface="Courier New" panose="02070309020205020404" pitchFamily="49" charset="0"/>
              <a:buChar char="o"/>
            </a:pPr>
            <a:r>
              <a:rPr lang="en-SG" dirty="0" smtClean="0">
                <a:solidFill>
                  <a:schemeClr val="accent3">
                    <a:lumMod val="75000"/>
                  </a:schemeClr>
                </a:solidFill>
              </a:rPr>
              <a:t>Acceptable computational complexity (</a:t>
            </a:r>
            <a:r>
              <a:rPr lang="en-US" dirty="0" smtClean="0">
                <a:solidFill>
                  <a:schemeClr val="accent3">
                    <a:lumMod val="75000"/>
                  </a:schemeClr>
                </a:solidFill>
              </a:rPr>
              <a:t>T</a:t>
            </a:r>
            <a:r>
              <a:rPr lang="en-US" dirty="0">
                <a:solidFill>
                  <a:schemeClr val="accent3">
                    <a:lumMod val="75000"/>
                  </a:schemeClr>
                </a:solidFill>
              </a:rPr>
              <a:t> topics </a:t>
            </a:r>
            <a:r>
              <a:rPr lang="en-US" dirty="0" smtClean="0">
                <a:solidFill>
                  <a:schemeClr val="accent3">
                    <a:lumMod val="75000"/>
                  </a:schemeClr>
                </a:solidFill>
              </a:rPr>
              <a:t>and </a:t>
            </a:r>
            <a:r>
              <a:rPr lang="en-SG" dirty="0" smtClean="0">
                <a:solidFill>
                  <a:schemeClr val="accent3">
                    <a:lumMod val="75000"/>
                  </a:schemeClr>
                </a:solidFill>
              </a:rPr>
              <a:t>n</a:t>
            </a:r>
            <a:r>
              <a:rPr lang="en-SG" dirty="0">
                <a:solidFill>
                  <a:schemeClr val="accent3">
                    <a:lumMod val="75000"/>
                  </a:schemeClr>
                </a:solidFill>
              </a:rPr>
              <a:t> </a:t>
            </a:r>
            <a:r>
              <a:rPr lang="en-SG" dirty="0" smtClean="0">
                <a:solidFill>
                  <a:schemeClr val="accent3">
                    <a:lumMod val="75000"/>
                  </a:schemeClr>
                </a:solidFill>
              </a:rPr>
              <a:t>tokens in </a:t>
            </a:r>
            <a:r>
              <a:rPr lang="en-SG" dirty="0">
                <a:solidFill>
                  <a:schemeClr val="accent3">
                    <a:lumMod val="75000"/>
                  </a:schemeClr>
                </a:solidFill>
              </a:rPr>
              <a:t>the </a:t>
            </a:r>
            <a:r>
              <a:rPr lang="en-SG" dirty="0" smtClean="0">
                <a:solidFill>
                  <a:schemeClr val="accent3">
                    <a:lumMod val="75000"/>
                  </a:schemeClr>
                </a:solidFill>
              </a:rPr>
              <a:t>corpus: T </a:t>
            </a:r>
            <a:r>
              <a:rPr lang="en-SG" baseline="30000" dirty="0" smtClean="0">
                <a:solidFill>
                  <a:schemeClr val="accent3">
                    <a:lumMod val="75000"/>
                  </a:schemeClr>
                </a:solidFill>
              </a:rPr>
              <a:t>n</a:t>
            </a:r>
            <a:r>
              <a:rPr lang="en-SG" dirty="0" smtClean="0">
                <a:solidFill>
                  <a:schemeClr val="accent3">
                    <a:lumMod val="75000"/>
                  </a:schemeClr>
                </a:solidFill>
              </a:rPr>
              <a:t>)</a:t>
            </a:r>
            <a:endParaRPr lang="en-US" dirty="0" smtClean="0">
              <a:solidFill>
                <a:schemeClr val="accent3">
                  <a:lumMod val="75000"/>
                </a:schemeClr>
              </a:solidFill>
            </a:endParaRPr>
          </a:p>
          <a:p>
            <a:pPr marL="742950" lvl="1" indent="-285750">
              <a:buFont typeface="Courier New" panose="02070309020205020404" pitchFamily="49" charset="0"/>
              <a:buChar char="o"/>
            </a:pPr>
            <a:r>
              <a:rPr lang="en-SG" dirty="0" smtClean="0">
                <a:solidFill>
                  <a:schemeClr val="accent3">
                    <a:lumMod val="75000"/>
                  </a:schemeClr>
                </a:solidFill>
              </a:rPr>
              <a:t>Generates probabilities for both topics and tokens</a:t>
            </a:r>
          </a:p>
          <a:p>
            <a:pPr marL="742950" lvl="1" indent="-285750">
              <a:buFont typeface="Courier New" panose="02070309020205020404" pitchFamily="49" charset="0"/>
              <a:buChar char="o"/>
            </a:pPr>
            <a:r>
              <a:rPr lang="en-SG" dirty="0" smtClean="0">
                <a:solidFill>
                  <a:schemeClr val="accent3">
                    <a:lumMod val="75000"/>
                  </a:schemeClr>
                </a:solidFill>
              </a:rPr>
              <a:t>Soft clustering</a:t>
            </a:r>
          </a:p>
          <a:p>
            <a:pPr marL="285750" indent="-285750">
              <a:buFont typeface="Arial" panose="020B0604020202020204" pitchFamily="34" charset="0"/>
              <a:buChar char="•"/>
            </a:pPr>
            <a:r>
              <a:rPr lang="en-SG" b="1" dirty="0" smtClean="0">
                <a:solidFill>
                  <a:schemeClr val="accent2">
                    <a:lumMod val="75000"/>
                  </a:schemeClr>
                </a:solidFill>
              </a:rPr>
              <a:t>Limitations:</a:t>
            </a:r>
          </a:p>
          <a:p>
            <a:pPr marL="742950" lvl="1" indent="-285750">
              <a:buFont typeface="Courier New" panose="02070309020205020404" pitchFamily="49" charset="0"/>
              <a:buChar char="o"/>
            </a:pPr>
            <a:r>
              <a:rPr lang="en-US" dirty="0">
                <a:solidFill>
                  <a:schemeClr val="accent2">
                    <a:lumMod val="75000"/>
                  </a:schemeClr>
                </a:solidFill>
              </a:rPr>
              <a:t>Fixed </a:t>
            </a:r>
            <a:r>
              <a:rPr lang="en-SG" dirty="0" smtClean="0">
                <a:solidFill>
                  <a:schemeClr val="accent2">
                    <a:lumMod val="75000"/>
                  </a:schemeClr>
                </a:solidFill>
              </a:rPr>
              <a:t>number of topics </a:t>
            </a:r>
          </a:p>
          <a:p>
            <a:pPr marL="742950" lvl="1" indent="-285750">
              <a:buFont typeface="Courier New" panose="02070309020205020404" pitchFamily="49" charset="0"/>
              <a:buChar char="o"/>
            </a:pPr>
            <a:r>
              <a:rPr lang="en-US" dirty="0" smtClean="0">
                <a:solidFill>
                  <a:schemeClr val="accent2">
                    <a:lumMod val="75000"/>
                  </a:schemeClr>
                </a:solidFill>
              </a:rPr>
              <a:t>Non-hierarchical</a:t>
            </a:r>
          </a:p>
          <a:p>
            <a:pPr marL="742950" lvl="1" indent="-285750">
              <a:buFont typeface="Courier New" panose="02070309020205020404" pitchFamily="49" charset="0"/>
              <a:buChar char="o"/>
            </a:pPr>
            <a:r>
              <a:rPr lang="en-US" dirty="0" smtClean="0">
                <a:solidFill>
                  <a:schemeClr val="accent2">
                    <a:lumMod val="75000"/>
                  </a:schemeClr>
                </a:solidFill>
              </a:rPr>
              <a:t>Cannot </a:t>
            </a:r>
            <a:r>
              <a:rPr lang="en-US" dirty="0">
                <a:solidFill>
                  <a:schemeClr val="accent2">
                    <a:lumMod val="75000"/>
                  </a:schemeClr>
                </a:solidFill>
              </a:rPr>
              <a:t>capture </a:t>
            </a:r>
            <a:r>
              <a:rPr lang="en-US" dirty="0" smtClean="0">
                <a:solidFill>
                  <a:schemeClr val="accent2">
                    <a:lumMod val="75000"/>
                  </a:schemeClr>
                </a:solidFill>
              </a:rPr>
              <a:t>correlations of topics</a:t>
            </a:r>
          </a:p>
          <a:p>
            <a:pPr marL="742950" lvl="1" indent="-285750">
              <a:buFont typeface="Courier New" panose="02070309020205020404" pitchFamily="49" charset="0"/>
              <a:buChar char="o"/>
            </a:pPr>
            <a:r>
              <a:rPr lang="en-US" dirty="0" smtClean="0">
                <a:solidFill>
                  <a:schemeClr val="accent2">
                    <a:lumMod val="75000"/>
                  </a:schemeClr>
                </a:solidFill>
              </a:rPr>
              <a:t>No objective metric (</a:t>
            </a:r>
            <a:r>
              <a:rPr lang="en-SG" dirty="0">
                <a:solidFill>
                  <a:schemeClr val="accent2">
                    <a:lumMod val="75000"/>
                  </a:schemeClr>
                </a:solidFill>
              </a:rPr>
              <a:t>perplexity </a:t>
            </a:r>
            <a:r>
              <a:rPr lang="en-SG" dirty="0" smtClean="0">
                <a:solidFill>
                  <a:schemeClr val="accent2">
                    <a:lumMod val="75000"/>
                  </a:schemeClr>
                </a:solidFill>
              </a:rPr>
              <a:t>can be a poor </a:t>
            </a:r>
            <a:r>
              <a:rPr lang="en-SG" dirty="0">
                <a:solidFill>
                  <a:schemeClr val="accent2">
                    <a:lumMod val="75000"/>
                  </a:schemeClr>
                </a:solidFill>
              </a:rPr>
              <a:t>indicators </a:t>
            </a:r>
            <a:r>
              <a:rPr lang="en-SG" dirty="0" smtClean="0">
                <a:solidFill>
                  <a:schemeClr val="accent2">
                    <a:lumMod val="75000"/>
                  </a:schemeClr>
                </a:solidFill>
              </a:rPr>
              <a:t>of cluster quality</a:t>
            </a:r>
            <a:r>
              <a:rPr lang="en-US" dirty="0" smtClean="0">
                <a:solidFill>
                  <a:schemeClr val="accent2">
                    <a:lumMod val="75000"/>
                  </a:schemeClr>
                </a:solidFill>
              </a:rPr>
              <a:t>)</a:t>
            </a:r>
          </a:p>
          <a:p>
            <a:pPr marL="742950" lvl="1" indent="-285750">
              <a:buFont typeface="Courier New" panose="02070309020205020404" pitchFamily="49" charset="0"/>
              <a:buChar char="o"/>
            </a:pPr>
            <a:r>
              <a:rPr lang="en-SG" dirty="0" smtClean="0">
                <a:solidFill>
                  <a:schemeClr val="accent2">
                    <a:lumMod val="75000"/>
                  </a:schemeClr>
                </a:solidFill>
              </a:rPr>
              <a:t>Short text may affect the topic distribution inference</a:t>
            </a:r>
            <a:endParaRPr lang="en-US" dirty="0" smtClean="0">
              <a:solidFill>
                <a:schemeClr val="accent2">
                  <a:lumMod val="75000"/>
                </a:schemeClr>
              </a:solidFill>
            </a:endParaRPr>
          </a:p>
        </p:txBody>
      </p:sp>
      <p:grpSp>
        <p:nvGrpSpPr>
          <p:cNvPr id="10" name="Group 9"/>
          <p:cNvGrpSpPr/>
          <p:nvPr/>
        </p:nvGrpSpPr>
        <p:grpSpPr>
          <a:xfrm>
            <a:off x="5935451" y="4092445"/>
            <a:ext cx="2793577" cy="532150"/>
            <a:chOff x="5436023" y="2291955"/>
            <a:chExt cx="2793577" cy="532150"/>
          </a:xfrm>
        </p:grpSpPr>
        <p:sp>
          <p:nvSpPr>
            <p:cNvPr id="5" name="Rectangle 4"/>
            <p:cNvSpPr/>
            <p:nvPr/>
          </p:nvSpPr>
          <p:spPr>
            <a:xfrm>
              <a:off x="5794376" y="2373364"/>
              <a:ext cx="2435224" cy="369332"/>
            </a:xfrm>
            <a:prstGeom prst="rect">
              <a:avLst/>
            </a:prstGeom>
          </p:spPr>
          <p:txBody>
            <a:bodyPr wrap="square">
              <a:spAutoFit/>
            </a:bodyPr>
            <a:lstStyle/>
            <a:p>
              <a:r>
                <a:rPr lang="en-SG" b="1" dirty="0" smtClean="0">
                  <a:solidFill>
                    <a:schemeClr val="accent3">
                      <a:lumMod val="75000"/>
                    </a:schemeClr>
                  </a:solidFill>
                </a:rPr>
                <a:t>Flexible &amp; Interpretable</a:t>
              </a:r>
            </a:p>
          </p:txBody>
        </p:sp>
        <p:sp>
          <p:nvSpPr>
            <p:cNvPr id="6" name="Right Brace 5"/>
            <p:cNvSpPr/>
            <p:nvPr/>
          </p:nvSpPr>
          <p:spPr>
            <a:xfrm>
              <a:off x="5436023" y="2291955"/>
              <a:ext cx="358352" cy="532150"/>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sp>
        <p:nvSpPr>
          <p:cNvPr id="14" name="Rectangle 13"/>
          <p:cNvSpPr/>
          <p:nvPr/>
        </p:nvSpPr>
        <p:spPr>
          <a:xfrm>
            <a:off x="4303131" y="3200400"/>
            <a:ext cx="2598736" cy="369332"/>
          </a:xfrm>
          <a:prstGeom prst="rect">
            <a:avLst/>
          </a:prstGeom>
        </p:spPr>
        <p:txBody>
          <a:bodyPr wrap="square">
            <a:spAutoFit/>
          </a:bodyPr>
          <a:lstStyle/>
          <a:p>
            <a:r>
              <a:rPr lang="en-SG" b="1" dirty="0" smtClean="0">
                <a:solidFill>
                  <a:schemeClr val="accent5">
                    <a:lumMod val="75000"/>
                  </a:schemeClr>
                </a:solidFill>
                <a:sym typeface="Wingdings" panose="05000000000000000000" pitchFamily="2" charset="2"/>
              </a:rPr>
              <a:t> </a:t>
            </a:r>
            <a:r>
              <a:rPr lang="en-SG" b="1" dirty="0" smtClean="0">
                <a:solidFill>
                  <a:schemeClr val="accent5">
                    <a:lumMod val="75000"/>
                  </a:schemeClr>
                </a:solidFill>
              </a:rPr>
              <a:t>Not really but similar</a:t>
            </a:r>
          </a:p>
        </p:txBody>
      </p:sp>
      <p:sp>
        <p:nvSpPr>
          <p:cNvPr id="15" name="Rectangle 14"/>
          <p:cNvSpPr/>
          <p:nvPr/>
        </p:nvSpPr>
        <p:spPr>
          <a:xfrm>
            <a:off x="6072929" y="5992398"/>
            <a:ext cx="2876973" cy="646331"/>
          </a:xfrm>
          <a:prstGeom prst="rect">
            <a:avLst/>
          </a:prstGeom>
        </p:spPr>
        <p:txBody>
          <a:bodyPr wrap="square">
            <a:spAutoFit/>
          </a:bodyPr>
          <a:lstStyle/>
          <a:p>
            <a:r>
              <a:rPr lang="en-SG" b="1" dirty="0" smtClean="0">
                <a:solidFill>
                  <a:schemeClr val="accent2">
                    <a:lumMod val="75000"/>
                  </a:schemeClr>
                </a:solidFill>
                <a:sym typeface="Wingdings" panose="05000000000000000000" pitchFamily="2" charset="2"/>
              </a:rPr>
              <a:t> </a:t>
            </a:r>
            <a:r>
              <a:rPr lang="en-SG" b="1" dirty="0" smtClean="0">
                <a:solidFill>
                  <a:schemeClr val="accent2">
                    <a:lumMod val="75000"/>
                  </a:schemeClr>
                </a:solidFill>
              </a:rPr>
              <a:t>Not too bad if only the highest probability is chosen</a:t>
            </a:r>
          </a:p>
        </p:txBody>
      </p:sp>
    </p:spTree>
    <p:extLst>
      <p:ext uri="{BB962C8B-B14F-4D97-AF65-F5344CB8AC3E}">
        <p14:creationId xmlns:p14="http://schemas.microsoft.com/office/powerpoint/2010/main" val="37272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3" dur="500"/>
                                        <p:tgtEl>
                                          <p:spTgt spid="3">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6" dur="500"/>
                                        <p:tgtEl>
                                          <p:spTgt spid="3">
                                            <p:txEl>
                                              <p:pRg st="6" end="6"/>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9" dur="500"/>
                                        <p:tgtEl>
                                          <p:spTgt spid="3">
                                            <p:txEl>
                                              <p:pRg st="7" end="7"/>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2" dur="500"/>
                                        <p:tgtEl>
                                          <p:spTgt spid="3">
                                            <p:txEl>
                                              <p:pRg st="8" end="8"/>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5" dur="500"/>
                                        <p:tgtEl>
                                          <p:spTgt spid="3">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5" dur="500"/>
                                        <p:tgtEl>
                                          <p:spTgt spid="3">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48" dur="500"/>
                                        <p:tgtEl>
                                          <p:spTgt spid="3">
                                            <p:txEl>
                                              <p:pRg st="11" end="11"/>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51" dur="500"/>
                                        <p:tgtEl>
                                          <p:spTgt spid="3">
                                            <p:txEl>
                                              <p:pRg st="12" end="12"/>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3">
                                            <p:txEl>
                                              <p:pRg st="13" end="13"/>
                                            </p:txEl>
                                          </p:spTgt>
                                        </p:tgtEl>
                                        <p:attrNameLst>
                                          <p:attrName>style.visibility</p:attrName>
                                        </p:attrNameLst>
                                      </p:cBhvr>
                                      <p:to>
                                        <p:strVal val="visible"/>
                                      </p:to>
                                    </p:set>
                                    <p:animEffect transition="in" filter="randombar(horizontal)">
                                      <p:cBhvr>
                                        <p:cTn id="54" dur="500"/>
                                        <p:tgtEl>
                                          <p:spTgt spid="3">
                                            <p:txEl>
                                              <p:pRg st="13" end="13"/>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animEffect transition="in" filter="randombar(horizontal)">
                                      <p:cBhvr>
                                        <p:cTn id="57" dur="500"/>
                                        <p:tgtEl>
                                          <p:spTgt spid="3">
                                            <p:txEl>
                                              <p:pRg st="14" end="14"/>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3">
                                            <p:txEl>
                                              <p:pRg st="15" end="15"/>
                                            </p:txEl>
                                          </p:spTgt>
                                        </p:tgtEl>
                                        <p:attrNameLst>
                                          <p:attrName>style.visibility</p:attrName>
                                        </p:attrNameLst>
                                      </p:cBhvr>
                                      <p:to>
                                        <p:strVal val="visible"/>
                                      </p:to>
                                    </p:set>
                                    <p:animEffect transition="in" filter="randombar(horizontal)">
                                      <p:cBhvr>
                                        <p:cTn id="60" dur="500"/>
                                        <p:tgtEl>
                                          <p:spTgt spid="3">
                                            <p:txEl>
                                              <p:pRg st="15" end="1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grpSp>
        <p:nvGrpSpPr>
          <p:cNvPr id="10" name="Group 9"/>
          <p:cNvGrpSpPr/>
          <p:nvPr/>
        </p:nvGrpSpPr>
        <p:grpSpPr>
          <a:xfrm>
            <a:off x="1905000" y="3175985"/>
            <a:ext cx="6400800" cy="1762281"/>
            <a:chOff x="1905000" y="3175985"/>
            <a:chExt cx="6400800" cy="1762281"/>
          </a:xfrm>
        </p:grpSpPr>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2750669" y="3175985"/>
              <a:ext cx="5555131" cy="1757011"/>
            </a:xfrm>
            <a:prstGeom prst="rect">
              <a:avLst/>
            </a:prstGeom>
            <a:noFill/>
            <a:ln>
              <a:noFill/>
            </a:ln>
          </p:spPr>
        </p:pic>
        <p:sp>
          <p:nvSpPr>
            <p:cNvPr id="6" name="Down Arrow 5"/>
            <p:cNvSpPr/>
            <p:nvPr/>
          </p:nvSpPr>
          <p:spPr>
            <a:xfrm>
              <a:off x="1905000" y="3313652"/>
              <a:ext cx="381000" cy="1624614"/>
            </a:xfrm>
            <a:prstGeom prst="downArrow">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79257" y="1600200"/>
            <a:ext cx="8436142" cy="1575786"/>
            <a:chOff x="479257" y="1600200"/>
            <a:chExt cx="8436142" cy="1575786"/>
          </a:xfrm>
        </p:grpSpPr>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57" y="1600200"/>
              <a:ext cx="6912143" cy="1575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ight Brace 6"/>
            <p:cNvSpPr/>
            <p:nvPr/>
          </p:nvSpPr>
          <p:spPr>
            <a:xfrm>
              <a:off x="7543800" y="1600200"/>
              <a:ext cx="152400" cy="1575785"/>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8" name="TextBox 7"/>
            <p:cNvSpPr txBox="1"/>
            <p:nvPr/>
          </p:nvSpPr>
          <p:spPr>
            <a:xfrm>
              <a:off x="7720262" y="2064927"/>
              <a:ext cx="1195137" cy="646331"/>
            </a:xfrm>
            <a:prstGeom prst="rect">
              <a:avLst/>
            </a:prstGeom>
            <a:noFill/>
          </p:spPr>
          <p:txBody>
            <a:bodyPr wrap="square" rtlCol="0">
              <a:spAutoFit/>
            </a:bodyPr>
            <a:lstStyle/>
            <a:p>
              <a:r>
                <a:rPr lang="en-SG" b="1" dirty="0" smtClean="0">
                  <a:solidFill>
                    <a:srgbClr val="7030A0"/>
                  </a:solidFill>
                </a:rPr>
                <a:t>Binary Frequency</a:t>
              </a:r>
              <a:endParaRPr lang="en-US" b="1" dirty="0">
                <a:solidFill>
                  <a:srgbClr val="7030A0"/>
                </a:solidFill>
              </a:endParaRPr>
            </a:p>
          </p:txBody>
        </p:sp>
      </p:grpSp>
      <p:grpSp>
        <p:nvGrpSpPr>
          <p:cNvPr id="11" name="Group 10"/>
          <p:cNvGrpSpPr/>
          <p:nvPr/>
        </p:nvGrpSpPr>
        <p:grpSpPr>
          <a:xfrm>
            <a:off x="483268" y="5008729"/>
            <a:ext cx="8552447" cy="1659523"/>
            <a:chOff x="483268" y="5008729"/>
            <a:chExt cx="8552447" cy="1659523"/>
          </a:xfrm>
        </p:grpSpPr>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268" y="5008729"/>
              <a:ext cx="6912143" cy="1659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Brace 11"/>
            <p:cNvSpPr/>
            <p:nvPr/>
          </p:nvSpPr>
          <p:spPr>
            <a:xfrm>
              <a:off x="7551821" y="5008729"/>
              <a:ext cx="152400" cy="1575785"/>
            </a:xfrm>
            <a:prstGeom prst="rightBrace">
              <a:avLst/>
            </a:prstGeom>
            <a:ln>
              <a:solidFill>
                <a:schemeClr val="accent5">
                  <a:lumMod val="75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14" name="TextBox 13"/>
            <p:cNvSpPr txBox="1"/>
            <p:nvPr/>
          </p:nvSpPr>
          <p:spPr>
            <a:xfrm>
              <a:off x="7840578" y="5334956"/>
              <a:ext cx="1195137" cy="923330"/>
            </a:xfrm>
            <a:prstGeom prst="rect">
              <a:avLst/>
            </a:prstGeom>
            <a:noFill/>
          </p:spPr>
          <p:txBody>
            <a:bodyPr wrap="square" rtlCol="0">
              <a:spAutoFit/>
            </a:bodyPr>
            <a:lstStyle/>
            <a:p>
              <a:r>
                <a:rPr lang="en-SG" b="1" dirty="0" smtClean="0">
                  <a:solidFill>
                    <a:schemeClr val="accent5">
                      <a:lumMod val="75000"/>
                    </a:schemeClr>
                  </a:solidFill>
                </a:rPr>
                <a:t>Weighted</a:t>
              </a:r>
            </a:p>
            <a:p>
              <a:r>
                <a:rPr lang="en-SG" b="1" dirty="0" smtClean="0">
                  <a:solidFill>
                    <a:schemeClr val="accent5">
                      <a:lumMod val="75000"/>
                    </a:schemeClr>
                  </a:solidFill>
                </a:rPr>
                <a:t>Binary Frequency</a:t>
              </a:r>
              <a:endParaRPr lang="en-US" b="1" dirty="0">
                <a:solidFill>
                  <a:schemeClr val="accent5">
                    <a:lumMod val="75000"/>
                  </a:schemeClr>
                </a:solidFill>
              </a:endParaRPr>
            </a:p>
          </p:txBody>
        </p:sp>
      </p:grpSp>
    </p:spTree>
    <p:extLst>
      <p:ext uri="{BB962C8B-B14F-4D97-AF65-F5344CB8AC3E}">
        <p14:creationId xmlns:p14="http://schemas.microsoft.com/office/powerpoint/2010/main" val="30447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grpSp>
        <p:nvGrpSpPr>
          <p:cNvPr id="11" name="Group 10"/>
          <p:cNvGrpSpPr/>
          <p:nvPr/>
        </p:nvGrpSpPr>
        <p:grpSpPr>
          <a:xfrm>
            <a:off x="483268" y="5008729"/>
            <a:ext cx="8552447" cy="1659523"/>
            <a:chOff x="483268" y="5008729"/>
            <a:chExt cx="8552447" cy="1659523"/>
          </a:xfrm>
        </p:grpSpPr>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68" y="5008729"/>
              <a:ext cx="6912143" cy="1659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Brace 11"/>
            <p:cNvSpPr/>
            <p:nvPr/>
          </p:nvSpPr>
          <p:spPr>
            <a:xfrm>
              <a:off x="7551821" y="5008729"/>
              <a:ext cx="152400" cy="1575785"/>
            </a:xfrm>
            <a:prstGeom prst="rightBrace">
              <a:avLst/>
            </a:prstGeom>
            <a:ln>
              <a:solidFill>
                <a:schemeClr val="accent5">
                  <a:lumMod val="75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14" name="TextBox 13"/>
            <p:cNvSpPr txBox="1"/>
            <p:nvPr/>
          </p:nvSpPr>
          <p:spPr>
            <a:xfrm>
              <a:off x="7840578" y="5334956"/>
              <a:ext cx="1195137" cy="923330"/>
            </a:xfrm>
            <a:prstGeom prst="rect">
              <a:avLst/>
            </a:prstGeom>
            <a:noFill/>
          </p:spPr>
          <p:txBody>
            <a:bodyPr wrap="square" rtlCol="0">
              <a:spAutoFit/>
            </a:bodyPr>
            <a:lstStyle/>
            <a:p>
              <a:r>
                <a:rPr lang="en-SG" b="1" dirty="0" smtClean="0">
                  <a:solidFill>
                    <a:schemeClr val="accent5">
                      <a:lumMod val="75000"/>
                    </a:schemeClr>
                  </a:solidFill>
                </a:rPr>
                <a:t>Weighted</a:t>
              </a:r>
            </a:p>
            <a:p>
              <a:r>
                <a:rPr lang="en-SG" b="1" dirty="0" smtClean="0">
                  <a:solidFill>
                    <a:schemeClr val="accent5">
                      <a:lumMod val="75000"/>
                    </a:schemeClr>
                  </a:solidFill>
                </a:rPr>
                <a:t>Binary Frequency</a:t>
              </a:r>
              <a:endParaRPr lang="en-US" b="1" dirty="0">
                <a:solidFill>
                  <a:schemeClr val="accent5">
                    <a:lumMod val="75000"/>
                  </a:schemeClr>
                </a:solidFill>
              </a:endParaRPr>
            </a:p>
          </p:txBody>
        </p:sp>
      </p:grpSp>
      <p:grpSp>
        <p:nvGrpSpPr>
          <p:cNvPr id="3" name="Group 2"/>
          <p:cNvGrpSpPr/>
          <p:nvPr/>
        </p:nvGrpSpPr>
        <p:grpSpPr>
          <a:xfrm>
            <a:off x="483267" y="1600200"/>
            <a:ext cx="8548437" cy="1659524"/>
            <a:chOff x="483267" y="1600200"/>
            <a:chExt cx="8548437" cy="1659524"/>
          </a:xfrm>
        </p:grpSpPr>
        <p:sp>
          <p:nvSpPr>
            <p:cNvPr id="7" name="Right Brace 6"/>
            <p:cNvSpPr/>
            <p:nvPr/>
          </p:nvSpPr>
          <p:spPr>
            <a:xfrm>
              <a:off x="7543800" y="1600200"/>
              <a:ext cx="152400" cy="1575785"/>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8" name="TextBox 7"/>
            <p:cNvSpPr txBox="1"/>
            <p:nvPr/>
          </p:nvSpPr>
          <p:spPr>
            <a:xfrm>
              <a:off x="7836567" y="1649428"/>
              <a:ext cx="1195137" cy="1477328"/>
            </a:xfrm>
            <a:prstGeom prst="rect">
              <a:avLst/>
            </a:prstGeom>
            <a:noFill/>
          </p:spPr>
          <p:txBody>
            <a:bodyPr wrap="square" rtlCol="0">
              <a:spAutoFit/>
            </a:bodyPr>
            <a:lstStyle/>
            <a:p>
              <a:r>
                <a:rPr lang="en-SG" b="1" dirty="0" smtClean="0">
                  <a:solidFill>
                    <a:schemeClr val="accent6">
                      <a:lumMod val="75000"/>
                    </a:schemeClr>
                  </a:solidFill>
                </a:rPr>
                <a:t>Term Frequency – Inverse Document Frequency</a:t>
              </a:r>
              <a:endParaRPr lang="en-US" b="1" dirty="0">
                <a:solidFill>
                  <a:schemeClr val="accent6">
                    <a:lumMod val="75000"/>
                  </a:schemeClr>
                </a:solidFill>
              </a:endParaRPr>
            </a:p>
          </p:txBody>
        </p:sp>
        <p:pic>
          <p:nvPicPr>
            <p:cNvPr id="1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67" y="1600200"/>
              <a:ext cx="6912143" cy="165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Group 4"/>
          <p:cNvGrpSpPr/>
          <p:nvPr/>
        </p:nvGrpSpPr>
        <p:grpSpPr>
          <a:xfrm>
            <a:off x="1905000" y="3313652"/>
            <a:ext cx="6974304" cy="1624614"/>
            <a:chOff x="1905000" y="3313652"/>
            <a:chExt cx="6974304" cy="1624614"/>
          </a:xfrm>
        </p:grpSpPr>
        <p:pic>
          <p:nvPicPr>
            <p:cNvPr id="17" name="Picture 2" descr="Image result for calculate ti idf"/>
            <p:cNvPicPr>
              <a:picLocks noChangeAspect="1" noChangeArrowheads="1"/>
            </p:cNvPicPr>
            <p:nvPr/>
          </p:nvPicPr>
          <p:blipFill rotWithShape="1">
            <a:blip r:embed="rId5">
              <a:extLst>
                <a:ext uri="{28A0092B-C50C-407E-A947-70E740481C1C}">
                  <a14:useLocalDpi xmlns:a14="http://schemas.microsoft.com/office/drawing/2010/main" val="0"/>
                </a:ext>
              </a:extLst>
            </a:blip>
            <a:srcRect t="60806"/>
            <a:stretch/>
          </p:blipFill>
          <p:spPr bwMode="auto">
            <a:xfrm>
              <a:off x="4953000" y="3643559"/>
              <a:ext cx="3926304" cy="964799"/>
            </a:xfrm>
            <a:prstGeom prst="rect">
              <a:avLst/>
            </a:prstGeom>
            <a:noFill/>
            <a:extLst>
              <a:ext uri="{909E8E84-426E-40DD-AFC4-6F175D3DCCD1}">
                <a14:hiddenFill xmlns:a14="http://schemas.microsoft.com/office/drawing/2010/main">
                  <a:solidFill>
                    <a:srgbClr val="FFFFFF"/>
                  </a:solidFill>
                </a14:hiddenFill>
              </a:ext>
            </a:extLst>
          </p:spPr>
        </p:pic>
        <p:sp>
          <p:nvSpPr>
            <p:cNvPr id="6" name="Down Arrow 5"/>
            <p:cNvSpPr/>
            <p:nvPr/>
          </p:nvSpPr>
          <p:spPr>
            <a:xfrm rot="10800000">
              <a:off x="1905000" y="3313652"/>
              <a:ext cx="381000" cy="1624614"/>
            </a:xfrm>
            <a:prstGeom prst="downArrow">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mage result for calculate ti idf"/>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2364537" y="3623958"/>
              <a:ext cx="2740863" cy="8592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6152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grpSp>
        <p:nvGrpSpPr>
          <p:cNvPr id="41" name="Group 40"/>
          <p:cNvGrpSpPr/>
          <p:nvPr/>
        </p:nvGrpSpPr>
        <p:grpSpPr>
          <a:xfrm>
            <a:off x="438059" y="1634792"/>
            <a:ext cx="1916201" cy="1988610"/>
            <a:chOff x="438060" y="1973213"/>
            <a:chExt cx="1916201" cy="1988610"/>
          </a:xfrm>
        </p:grpSpPr>
        <p:sp>
          <p:nvSpPr>
            <p:cNvPr id="45" name="Rounded Rectangle 44"/>
            <p:cNvSpPr/>
            <p:nvPr/>
          </p:nvSpPr>
          <p:spPr>
            <a:xfrm>
              <a:off x="738186" y="2327813"/>
              <a:ext cx="1371600" cy="533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cat1 name</a:t>
              </a:r>
              <a:endParaRPr lang="en-US" dirty="0"/>
            </a:p>
          </p:txBody>
        </p:sp>
        <p:sp>
          <p:nvSpPr>
            <p:cNvPr id="46" name="Rounded Rectangle 45"/>
            <p:cNvSpPr/>
            <p:nvPr/>
          </p:nvSpPr>
          <p:spPr>
            <a:xfrm>
              <a:off x="738186" y="3013613"/>
              <a:ext cx="1371600" cy="533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cat2 name</a:t>
              </a:r>
              <a:endParaRPr lang="en-US" dirty="0"/>
            </a:p>
          </p:txBody>
        </p:sp>
        <p:sp>
          <p:nvSpPr>
            <p:cNvPr id="47" name="Oval 46"/>
            <p:cNvSpPr/>
            <p:nvPr/>
          </p:nvSpPr>
          <p:spPr>
            <a:xfrm>
              <a:off x="438060" y="1973213"/>
              <a:ext cx="1916201" cy="1988610"/>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632956" y="4191000"/>
            <a:ext cx="8159064" cy="2167554"/>
            <a:chOff x="632956" y="4191000"/>
            <a:chExt cx="8159064" cy="2167554"/>
          </a:xfrm>
        </p:grpSpPr>
        <p:grpSp>
          <p:nvGrpSpPr>
            <p:cNvPr id="53" name="Group 52"/>
            <p:cNvGrpSpPr/>
            <p:nvPr/>
          </p:nvGrpSpPr>
          <p:grpSpPr>
            <a:xfrm>
              <a:off x="3000820" y="5333999"/>
              <a:ext cx="5791200" cy="1024555"/>
              <a:chOff x="3000820" y="5333999"/>
              <a:chExt cx="5791200" cy="1024555"/>
            </a:xfrm>
          </p:grpSpPr>
          <p:sp>
            <p:nvSpPr>
              <p:cNvPr id="57" name="Rectangle 56"/>
              <p:cNvSpPr/>
              <p:nvPr/>
            </p:nvSpPr>
            <p:spPr>
              <a:xfrm>
                <a:off x="3000820" y="5333999"/>
                <a:ext cx="5791200" cy="1024555"/>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TextBox 57"/>
              <p:cNvSpPr txBox="1"/>
              <p:nvPr/>
            </p:nvSpPr>
            <p:spPr>
              <a:xfrm>
                <a:off x="3915208" y="5661610"/>
                <a:ext cx="1173853" cy="369332"/>
              </a:xfrm>
              <a:prstGeom prst="rect">
                <a:avLst/>
              </a:prstGeom>
              <a:noFill/>
            </p:spPr>
            <p:txBody>
              <a:bodyPr wrap="square" rtlCol="0">
                <a:spAutoFit/>
              </a:bodyPr>
              <a:lstStyle/>
              <a:p>
                <a:r>
                  <a:rPr lang="en-SG" b="1" dirty="0" smtClean="0">
                    <a:solidFill>
                      <a:schemeClr val="accent1">
                        <a:lumMod val="75000"/>
                      </a:schemeClr>
                    </a:solidFill>
                  </a:rPr>
                  <a:t>T1 topics</a:t>
                </a:r>
                <a:endParaRPr lang="en-US" b="1" dirty="0">
                  <a:solidFill>
                    <a:schemeClr val="accent1">
                      <a:lumMod val="75000"/>
                    </a:schemeClr>
                  </a:solidFill>
                </a:endParaRPr>
              </a:p>
            </p:txBody>
          </p:sp>
          <p:sp>
            <p:nvSpPr>
              <p:cNvPr id="59" name="TextBox 58"/>
              <p:cNvSpPr txBox="1"/>
              <p:nvPr/>
            </p:nvSpPr>
            <p:spPr>
              <a:xfrm>
                <a:off x="6349975" y="5661610"/>
                <a:ext cx="1152973" cy="369332"/>
              </a:xfrm>
              <a:prstGeom prst="rect">
                <a:avLst/>
              </a:prstGeom>
              <a:noFill/>
            </p:spPr>
            <p:txBody>
              <a:bodyPr wrap="square" rtlCol="0">
                <a:spAutoFit/>
              </a:bodyPr>
              <a:lstStyle/>
              <a:p>
                <a:r>
                  <a:rPr lang="en-SG" b="1" dirty="0" smtClean="0">
                    <a:solidFill>
                      <a:schemeClr val="accent2">
                        <a:lumMod val="75000"/>
                      </a:schemeClr>
                    </a:solidFill>
                  </a:rPr>
                  <a:t>T2 topics</a:t>
                </a:r>
                <a:endParaRPr lang="en-US" b="1" dirty="0">
                  <a:solidFill>
                    <a:schemeClr val="accent2">
                      <a:lumMod val="75000"/>
                    </a:schemeClr>
                  </a:solidFill>
                </a:endParaRPr>
              </a:p>
            </p:txBody>
          </p:sp>
          <p:sp>
            <p:nvSpPr>
              <p:cNvPr id="60" name="TextBox 59"/>
              <p:cNvSpPr txBox="1"/>
              <p:nvPr/>
            </p:nvSpPr>
            <p:spPr>
              <a:xfrm>
                <a:off x="8155202" y="5542162"/>
                <a:ext cx="564695" cy="523220"/>
              </a:xfrm>
              <a:prstGeom prst="rect">
                <a:avLst/>
              </a:prstGeom>
              <a:noFill/>
            </p:spPr>
            <p:txBody>
              <a:bodyPr wrap="square" rtlCol="0">
                <a:spAutoFit/>
              </a:bodyPr>
              <a:lstStyle/>
              <a:p>
                <a:r>
                  <a:rPr lang="en-SG" sz="2800" dirty="0" smtClean="0"/>
                  <a:t>…</a:t>
                </a:r>
                <a:endParaRPr lang="en-US" sz="2800" dirty="0"/>
              </a:p>
            </p:txBody>
          </p:sp>
        </p:grpSp>
        <p:grpSp>
          <p:nvGrpSpPr>
            <p:cNvPr id="52" name="Group 51"/>
            <p:cNvGrpSpPr/>
            <p:nvPr/>
          </p:nvGrpSpPr>
          <p:grpSpPr>
            <a:xfrm>
              <a:off x="632956" y="4191000"/>
              <a:ext cx="6567954" cy="990600"/>
              <a:chOff x="632956" y="4191000"/>
              <a:chExt cx="6567954" cy="990600"/>
            </a:xfrm>
          </p:grpSpPr>
          <p:sp>
            <p:nvSpPr>
              <p:cNvPr id="20" name="TextBox 19"/>
              <p:cNvSpPr txBox="1"/>
              <p:nvPr/>
            </p:nvSpPr>
            <p:spPr>
              <a:xfrm>
                <a:off x="632956" y="4276035"/>
                <a:ext cx="3955361" cy="646331"/>
              </a:xfrm>
              <a:prstGeom prst="rect">
                <a:avLst/>
              </a:prstGeom>
              <a:noFill/>
            </p:spPr>
            <p:txBody>
              <a:bodyPr wrap="square" rtlCol="0">
                <a:spAutoFit/>
              </a:bodyPr>
              <a:lstStyle/>
              <a:p>
                <a:pPr algn="ctr"/>
                <a:r>
                  <a:rPr lang="en-SG" dirty="0" smtClean="0"/>
                  <a:t>Variable to adjust:</a:t>
                </a:r>
              </a:p>
              <a:p>
                <a:pPr algn="ctr"/>
                <a:r>
                  <a:rPr lang="en-SG" b="1" dirty="0" smtClean="0">
                    <a:solidFill>
                      <a:schemeClr val="accent6">
                        <a:lumMod val="50000"/>
                      </a:schemeClr>
                    </a:solidFill>
                  </a:rPr>
                  <a:t>Average number of items per topic: X</a:t>
                </a:r>
                <a:endParaRPr lang="en-US" b="1" dirty="0">
                  <a:solidFill>
                    <a:schemeClr val="accent6">
                      <a:lumMod val="50000"/>
                    </a:schemeClr>
                  </a:solidFill>
                </a:endParaRPr>
              </a:p>
            </p:txBody>
          </p:sp>
          <p:sp>
            <p:nvSpPr>
              <p:cNvPr id="61" name="TextBox 60"/>
              <p:cNvSpPr txBox="1"/>
              <p:nvPr/>
            </p:nvSpPr>
            <p:spPr>
              <a:xfrm>
                <a:off x="5020118" y="4286132"/>
                <a:ext cx="2180792" cy="646331"/>
              </a:xfrm>
              <a:prstGeom prst="rect">
                <a:avLst/>
              </a:prstGeom>
              <a:noFill/>
            </p:spPr>
            <p:txBody>
              <a:bodyPr wrap="square" rtlCol="0">
                <a:spAutoFit/>
              </a:bodyPr>
              <a:lstStyle/>
              <a:p>
                <a:pPr algn="ctr"/>
                <a:r>
                  <a:rPr lang="en-SG" dirty="0" smtClean="0"/>
                  <a:t>Number of topics:</a:t>
                </a:r>
              </a:p>
              <a:p>
                <a:pPr algn="ctr"/>
                <a:r>
                  <a:rPr lang="en-SG" dirty="0" smtClean="0"/>
                  <a:t>T = n/X</a:t>
                </a:r>
              </a:p>
            </p:txBody>
          </p:sp>
          <p:sp>
            <p:nvSpPr>
              <p:cNvPr id="62" name="Down Arrow 61"/>
              <p:cNvSpPr/>
              <p:nvPr/>
            </p:nvSpPr>
            <p:spPr>
              <a:xfrm>
                <a:off x="4746158" y="4191000"/>
                <a:ext cx="355601" cy="990600"/>
              </a:xfrm>
              <a:prstGeom prst="downArrow">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63"/>
          <p:cNvGrpSpPr/>
          <p:nvPr/>
        </p:nvGrpSpPr>
        <p:grpSpPr>
          <a:xfrm>
            <a:off x="2428517" y="1519590"/>
            <a:ext cx="6363503" cy="2473144"/>
            <a:chOff x="2428517" y="1519590"/>
            <a:chExt cx="6363503" cy="2473144"/>
          </a:xfrm>
        </p:grpSpPr>
        <p:grpSp>
          <p:nvGrpSpPr>
            <p:cNvPr id="63" name="Group 62"/>
            <p:cNvGrpSpPr/>
            <p:nvPr/>
          </p:nvGrpSpPr>
          <p:grpSpPr>
            <a:xfrm>
              <a:off x="3000820" y="1519590"/>
              <a:ext cx="5791200" cy="2473144"/>
              <a:chOff x="3000820" y="1519590"/>
              <a:chExt cx="5791200" cy="2473144"/>
            </a:xfrm>
          </p:grpSpPr>
          <p:grpSp>
            <p:nvGrpSpPr>
              <p:cNvPr id="48" name="Group 47"/>
              <p:cNvGrpSpPr/>
              <p:nvPr/>
            </p:nvGrpSpPr>
            <p:grpSpPr>
              <a:xfrm>
                <a:off x="3000820" y="1519590"/>
                <a:ext cx="5791200" cy="2473144"/>
                <a:chOff x="2667000" y="1422597"/>
                <a:chExt cx="5791200" cy="2473144"/>
              </a:xfrm>
            </p:grpSpPr>
            <p:grpSp>
              <p:nvGrpSpPr>
                <p:cNvPr id="39" name="Group 38"/>
                <p:cNvGrpSpPr/>
                <p:nvPr/>
              </p:nvGrpSpPr>
              <p:grpSpPr>
                <a:xfrm>
                  <a:off x="2959098" y="1534248"/>
                  <a:ext cx="2209800" cy="1865919"/>
                  <a:chOff x="678543" y="1902351"/>
                  <a:chExt cx="2209800" cy="1865919"/>
                </a:xfrm>
              </p:grpSpPr>
              <p:grpSp>
                <p:nvGrpSpPr>
                  <p:cNvPr id="8" name="Group 7"/>
                  <p:cNvGrpSpPr/>
                  <p:nvPr/>
                </p:nvGrpSpPr>
                <p:grpSpPr>
                  <a:xfrm>
                    <a:off x="678543" y="2168072"/>
                    <a:ext cx="2209800" cy="1600198"/>
                    <a:chOff x="678543" y="2168072"/>
                    <a:chExt cx="2209800" cy="1600198"/>
                  </a:xfrm>
                </p:grpSpPr>
                <p:grpSp>
                  <p:nvGrpSpPr>
                    <p:cNvPr id="7" name="Group 6"/>
                    <p:cNvGrpSpPr/>
                    <p:nvPr/>
                  </p:nvGrpSpPr>
                  <p:grpSpPr>
                    <a:xfrm>
                      <a:off x="678543" y="2168072"/>
                      <a:ext cx="2209800" cy="1600198"/>
                      <a:chOff x="678543" y="2168072"/>
                      <a:chExt cx="2209800" cy="1600198"/>
                    </a:xfrm>
                  </p:grpSpPr>
                  <p:sp>
                    <p:nvSpPr>
                      <p:cNvPr id="3" name="Flowchart: Connector 2"/>
                      <p:cNvSpPr/>
                      <p:nvPr/>
                    </p:nvSpPr>
                    <p:spPr>
                      <a:xfrm>
                        <a:off x="990600" y="2895600"/>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1240971" y="2590800"/>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1393371" y="2997200"/>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1600200" y="2590800"/>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1484086" y="2271486"/>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1937657" y="2286000"/>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1752600" y="2968171"/>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2057400" y="2663371"/>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p:cNvSpPr/>
                      <p:nvPr/>
                    </p:nvSpPr>
                    <p:spPr>
                      <a:xfrm>
                        <a:off x="2206171" y="3040742"/>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1589314" y="3345542"/>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1179286" y="3352798"/>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1948543" y="3338284"/>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uble Bracket 5"/>
                      <p:cNvSpPr/>
                      <p:nvPr/>
                    </p:nvSpPr>
                    <p:spPr>
                      <a:xfrm>
                        <a:off x="678543" y="2168072"/>
                        <a:ext cx="2209800" cy="1600198"/>
                      </a:xfrm>
                      <a:prstGeom prst="bracketPair">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36" name="Flowchart: Connector 35"/>
                    <p:cNvSpPr/>
                    <p:nvPr/>
                  </p:nvSpPr>
                  <p:spPr>
                    <a:xfrm>
                      <a:off x="2347685" y="3367311"/>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936171" y="2300513"/>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2405743" y="2423882"/>
                      <a:ext cx="304800" cy="304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1119413" y="1902351"/>
                    <a:ext cx="1367971" cy="369332"/>
                  </a:xfrm>
                  <a:prstGeom prst="rect">
                    <a:avLst/>
                  </a:prstGeom>
                  <a:noFill/>
                </p:spPr>
                <p:txBody>
                  <a:bodyPr wrap="square" rtlCol="0">
                    <a:spAutoFit/>
                  </a:bodyPr>
                  <a:lstStyle/>
                  <a:p>
                    <a:r>
                      <a:rPr lang="en-SG" b="1" dirty="0" smtClean="0">
                        <a:solidFill>
                          <a:srgbClr val="0070C0"/>
                        </a:solidFill>
                      </a:rPr>
                      <a:t>Category A</a:t>
                    </a:r>
                    <a:endParaRPr lang="en-US" b="1" dirty="0">
                      <a:solidFill>
                        <a:srgbClr val="0070C0"/>
                      </a:solidFill>
                    </a:endParaRPr>
                  </a:p>
                </p:txBody>
              </p:sp>
            </p:grpSp>
            <p:grpSp>
              <p:nvGrpSpPr>
                <p:cNvPr id="40" name="Group 39"/>
                <p:cNvGrpSpPr/>
                <p:nvPr/>
              </p:nvGrpSpPr>
              <p:grpSpPr>
                <a:xfrm>
                  <a:off x="5382982" y="1520543"/>
                  <a:ext cx="2209800" cy="1848221"/>
                  <a:chOff x="718457" y="4120774"/>
                  <a:chExt cx="2209800" cy="1848221"/>
                </a:xfrm>
              </p:grpSpPr>
              <p:grpSp>
                <p:nvGrpSpPr>
                  <p:cNvPr id="22" name="Group 21"/>
                  <p:cNvGrpSpPr/>
                  <p:nvPr/>
                </p:nvGrpSpPr>
                <p:grpSpPr>
                  <a:xfrm>
                    <a:off x="718457" y="4368797"/>
                    <a:ext cx="2209800" cy="1600198"/>
                    <a:chOff x="678543" y="2168072"/>
                    <a:chExt cx="2209800" cy="1600198"/>
                  </a:xfrm>
                </p:grpSpPr>
                <p:sp>
                  <p:nvSpPr>
                    <p:cNvPr id="23" name="Flowchart: Connector 22"/>
                    <p:cNvSpPr/>
                    <p:nvPr/>
                  </p:nvSpPr>
                  <p:spPr>
                    <a:xfrm>
                      <a:off x="990600" y="2895600"/>
                      <a:ext cx="304800" cy="30480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lowchart: Connector 26"/>
                    <p:cNvSpPr/>
                    <p:nvPr/>
                  </p:nvSpPr>
                  <p:spPr>
                    <a:xfrm>
                      <a:off x="1484086" y="2271486"/>
                      <a:ext cx="304800" cy="30480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Flowchart: Connector 27"/>
                    <p:cNvSpPr/>
                    <p:nvPr/>
                  </p:nvSpPr>
                  <p:spPr>
                    <a:xfrm>
                      <a:off x="2090057" y="2576286"/>
                      <a:ext cx="304800" cy="30480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Flowchart: Connector 28"/>
                    <p:cNvSpPr/>
                    <p:nvPr/>
                  </p:nvSpPr>
                  <p:spPr>
                    <a:xfrm>
                      <a:off x="1563915" y="2743200"/>
                      <a:ext cx="304800" cy="30480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Flowchart: Connector 30"/>
                    <p:cNvSpPr/>
                    <p:nvPr/>
                  </p:nvSpPr>
                  <p:spPr>
                    <a:xfrm>
                      <a:off x="2206171" y="3040742"/>
                      <a:ext cx="304800" cy="30480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Flowchart: Connector 31"/>
                    <p:cNvSpPr/>
                    <p:nvPr/>
                  </p:nvSpPr>
                  <p:spPr>
                    <a:xfrm>
                      <a:off x="1545771" y="3352794"/>
                      <a:ext cx="304800" cy="30480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Double Bracket 34"/>
                    <p:cNvSpPr/>
                    <p:nvPr/>
                  </p:nvSpPr>
                  <p:spPr>
                    <a:xfrm>
                      <a:off x="678543" y="2168072"/>
                      <a:ext cx="2209800" cy="1600198"/>
                    </a:xfrm>
                    <a:prstGeom prst="bracketPair">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sp>
                <p:nvSpPr>
                  <p:cNvPr id="42" name="TextBox 41"/>
                  <p:cNvSpPr txBox="1"/>
                  <p:nvPr/>
                </p:nvSpPr>
                <p:spPr>
                  <a:xfrm>
                    <a:off x="1175656" y="4120774"/>
                    <a:ext cx="1367971" cy="369332"/>
                  </a:xfrm>
                  <a:prstGeom prst="rect">
                    <a:avLst/>
                  </a:prstGeom>
                  <a:noFill/>
                </p:spPr>
                <p:txBody>
                  <a:bodyPr wrap="square" rtlCol="0">
                    <a:spAutoFit/>
                  </a:bodyPr>
                  <a:lstStyle/>
                  <a:p>
                    <a:r>
                      <a:rPr lang="en-SG" b="1" dirty="0" smtClean="0">
                        <a:solidFill>
                          <a:srgbClr val="C00000"/>
                        </a:solidFill>
                      </a:rPr>
                      <a:t>Category B</a:t>
                    </a:r>
                    <a:endParaRPr lang="en-US" b="1" dirty="0">
                      <a:solidFill>
                        <a:srgbClr val="C00000"/>
                      </a:solidFill>
                    </a:endParaRPr>
                  </a:p>
                </p:txBody>
              </p:sp>
            </p:grpSp>
            <p:sp>
              <p:nvSpPr>
                <p:cNvPr id="43" name="Rectangle 42"/>
                <p:cNvSpPr/>
                <p:nvPr/>
              </p:nvSpPr>
              <p:spPr>
                <a:xfrm>
                  <a:off x="2667000" y="1422597"/>
                  <a:ext cx="5791200" cy="2473144"/>
                </a:xfrm>
                <a:prstGeom prst="rect">
                  <a:avLst/>
                </a:prstGeom>
                <a:no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821382" y="2689165"/>
                  <a:ext cx="636818" cy="769441"/>
                </a:xfrm>
                <a:prstGeom prst="rect">
                  <a:avLst/>
                </a:prstGeom>
                <a:noFill/>
              </p:spPr>
              <p:txBody>
                <a:bodyPr wrap="square" rtlCol="0">
                  <a:spAutoFit/>
                </a:bodyPr>
                <a:lstStyle/>
                <a:p>
                  <a:r>
                    <a:rPr lang="en-SG" sz="4400" dirty="0" smtClean="0"/>
                    <a:t>…</a:t>
                  </a:r>
                  <a:endParaRPr lang="en-US" sz="4400" dirty="0"/>
                </a:p>
              </p:txBody>
            </p:sp>
          </p:grpSp>
          <p:sp>
            <p:nvSpPr>
              <p:cNvPr id="51" name="TextBox 50"/>
              <p:cNvSpPr txBox="1"/>
              <p:nvPr/>
            </p:nvSpPr>
            <p:spPr>
              <a:xfrm>
                <a:off x="3951492" y="3521401"/>
                <a:ext cx="1173853" cy="369332"/>
              </a:xfrm>
              <a:prstGeom prst="rect">
                <a:avLst/>
              </a:prstGeom>
              <a:noFill/>
            </p:spPr>
            <p:txBody>
              <a:bodyPr wrap="square" rtlCol="0">
                <a:spAutoFit/>
              </a:bodyPr>
              <a:lstStyle/>
              <a:p>
                <a:r>
                  <a:rPr lang="en-SG" b="1" dirty="0" smtClean="0">
                    <a:solidFill>
                      <a:schemeClr val="accent1">
                        <a:lumMod val="75000"/>
                      </a:schemeClr>
                    </a:solidFill>
                  </a:rPr>
                  <a:t>n1 items</a:t>
                </a:r>
                <a:endParaRPr lang="en-US" b="1" dirty="0">
                  <a:solidFill>
                    <a:schemeClr val="accent1">
                      <a:lumMod val="75000"/>
                    </a:schemeClr>
                  </a:solidFill>
                </a:endParaRPr>
              </a:p>
            </p:txBody>
          </p:sp>
          <p:sp>
            <p:nvSpPr>
              <p:cNvPr id="55" name="TextBox 54"/>
              <p:cNvSpPr txBox="1"/>
              <p:nvPr/>
            </p:nvSpPr>
            <p:spPr>
              <a:xfrm>
                <a:off x="6396256" y="3497160"/>
                <a:ext cx="1152973" cy="369332"/>
              </a:xfrm>
              <a:prstGeom prst="rect">
                <a:avLst/>
              </a:prstGeom>
              <a:noFill/>
            </p:spPr>
            <p:txBody>
              <a:bodyPr wrap="square" rtlCol="0">
                <a:spAutoFit/>
              </a:bodyPr>
              <a:lstStyle/>
              <a:p>
                <a:r>
                  <a:rPr lang="en-SG" b="1" dirty="0" smtClean="0">
                    <a:solidFill>
                      <a:schemeClr val="accent2">
                        <a:lumMod val="75000"/>
                      </a:schemeClr>
                    </a:solidFill>
                  </a:rPr>
                  <a:t>n2 items</a:t>
                </a:r>
                <a:endParaRPr lang="en-US" b="1" dirty="0">
                  <a:solidFill>
                    <a:schemeClr val="accent2">
                      <a:lumMod val="75000"/>
                    </a:schemeClr>
                  </a:solidFill>
                </a:endParaRPr>
              </a:p>
            </p:txBody>
          </p:sp>
          <p:sp>
            <p:nvSpPr>
              <p:cNvPr id="56" name="TextBox 55"/>
              <p:cNvSpPr txBox="1"/>
              <p:nvPr/>
            </p:nvSpPr>
            <p:spPr>
              <a:xfrm>
                <a:off x="8181050" y="3401001"/>
                <a:ext cx="564695" cy="523220"/>
              </a:xfrm>
              <a:prstGeom prst="rect">
                <a:avLst/>
              </a:prstGeom>
              <a:noFill/>
            </p:spPr>
            <p:txBody>
              <a:bodyPr wrap="square" rtlCol="0">
                <a:spAutoFit/>
              </a:bodyPr>
              <a:lstStyle/>
              <a:p>
                <a:r>
                  <a:rPr lang="en-SG" sz="2800" dirty="0" smtClean="0"/>
                  <a:t>…</a:t>
                </a:r>
                <a:endParaRPr lang="en-US" sz="2800" dirty="0"/>
              </a:p>
            </p:txBody>
          </p:sp>
        </p:grpSp>
        <p:sp>
          <p:nvSpPr>
            <p:cNvPr id="67" name="Down Arrow 66"/>
            <p:cNvSpPr/>
            <p:nvPr/>
          </p:nvSpPr>
          <p:spPr>
            <a:xfrm rot="16200000">
              <a:off x="2484258" y="2395554"/>
              <a:ext cx="355601" cy="467083"/>
            </a:xfrm>
            <a:prstGeom prst="downArrow">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p:cNvSpPr txBox="1"/>
          <p:nvPr/>
        </p:nvSpPr>
        <p:spPr>
          <a:xfrm>
            <a:off x="3356406" y="958334"/>
            <a:ext cx="4824644" cy="461665"/>
          </a:xfrm>
          <a:prstGeom prst="rect">
            <a:avLst/>
          </a:prstGeom>
          <a:noFill/>
        </p:spPr>
        <p:txBody>
          <a:bodyPr wrap="square" rtlCol="0">
            <a:spAutoFit/>
          </a:bodyPr>
          <a:lstStyle/>
          <a:p>
            <a:pPr algn="ctr"/>
            <a:r>
              <a:rPr lang="en-SG" sz="2400" b="1" dirty="0" smtClean="0">
                <a:solidFill>
                  <a:srgbClr val="00B050"/>
                </a:solidFill>
              </a:rPr>
              <a:t>Number of topics to choose</a:t>
            </a:r>
            <a:endParaRPr lang="en-US" sz="2400" b="1" dirty="0">
              <a:solidFill>
                <a:srgbClr val="00B050"/>
              </a:solidFill>
            </a:endParaRPr>
          </a:p>
        </p:txBody>
      </p:sp>
      <p:sp>
        <p:nvSpPr>
          <p:cNvPr id="66" name="TextBox 65"/>
          <p:cNvSpPr txBox="1"/>
          <p:nvPr/>
        </p:nvSpPr>
        <p:spPr>
          <a:xfrm>
            <a:off x="507641" y="5388273"/>
            <a:ext cx="2491244" cy="830997"/>
          </a:xfrm>
          <a:prstGeom prst="rect">
            <a:avLst/>
          </a:prstGeom>
          <a:noFill/>
        </p:spPr>
        <p:txBody>
          <a:bodyPr wrap="square" rtlCol="0">
            <a:spAutoFit/>
          </a:bodyPr>
          <a:lstStyle/>
          <a:p>
            <a:r>
              <a:rPr lang="en-SG" sz="2400" b="1" dirty="0" smtClean="0">
                <a:solidFill>
                  <a:srgbClr val="00B0F0"/>
                </a:solidFill>
              </a:rPr>
              <a:t>Value of X tried:</a:t>
            </a:r>
          </a:p>
          <a:p>
            <a:r>
              <a:rPr lang="en-SG" sz="2400" b="1" dirty="0" smtClean="0">
                <a:solidFill>
                  <a:srgbClr val="00B0F0"/>
                </a:solidFill>
              </a:rPr>
              <a:t>500 and 1000</a:t>
            </a:r>
            <a:endParaRPr lang="en-US" sz="2400" b="1" dirty="0">
              <a:solidFill>
                <a:srgbClr val="00B0F0"/>
              </a:solidFill>
            </a:endParaRPr>
          </a:p>
        </p:txBody>
      </p:sp>
    </p:spTree>
    <p:extLst>
      <p:ext uri="{BB962C8B-B14F-4D97-AF65-F5344CB8AC3E}">
        <p14:creationId xmlns:p14="http://schemas.microsoft.com/office/powerpoint/2010/main" val="5072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up)">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graphicFrame>
        <p:nvGraphicFramePr>
          <p:cNvPr id="6" name="Table 5">
            <a:extLst>
              <a:ext uri="{FF2B5EF4-FFF2-40B4-BE49-F238E27FC236}">
                <a16:creationId xmlns:a16="http://schemas.microsoft.com/office/drawing/2014/main" xmlns="" id="{1AD9943D-9C80-B14A-9137-3F8C47598AE9}"/>
              </a:ext>
            </a:extLst>
          </p:cNvPr>
          <p:cNvGraphicFramePr>
            <a:graphicFrameLocks noGrp="1"/>
          </p:cNvGraphicFramePr>
          <p:nvPr>
            <p:extLst>
              <p:ext uri="{D42A27DB-BD31-4B8C-83A1-F6EECF244321}">
                <p14:modId xmlns:p14="http://schemas.microsoft.com/office/powerpoint/2010/main" val="2751142433"/>
              </p:ext>
            </p:extLst>
          </p:nvPr>
        </p:nvGraphicFramePr>
        <p:xfrm>
          <a:off x="457200" y="1559984"/>
          <a:ext cx="4954144" cy="1524000"/>
        </p:xfrm>
        <a:graphic>
          <a:graphicData uri="http://schemas.openxmlformats.org/drawingml/2006/table">
            <a:tbl>
              <a:tblPr firstRow="1" bandRow="1">
                <a:tableStyleId>{5C22544A-7EE6-4342-B048-85BDC9FD1C3A}</a:tableStyleId>
              </a:tblPr>
              <a:tblGrid>
                <a:gridCol w="721043">
                  <a:extLst>
                    <a:ext uri="{9D8B030D-6E8A-4147-A177-3AD203B41FA5}">
                      <a16:colId xmlns:a16="http://schemas.microsoft.com/office/drawing/2014/main" xmlns="" val="3900696426"/>
                    </a:ext>
                  </a:extLst>
                </a:gridCol>
                <a:gridCol w="1294511">
                  <a:extLst>
                    <a:ext uri="{9D8B030D-6E8A-4147-A177-3AD203B41FA5}">
                      <a16:colId xmlns:a16="http://schemas.microsoft.com/office/drawing/2014/main" xmlns="" val="1063224141"/>
                    </a:ext>
                  </a:extLst>
                </a:gridCol>
                <a:gridCol w="1294511">
                  <a:extLst>
                    <a:ext uri="{9D8B030D-6E8A-4147-A177-3AD203B41FA5}">
                      <a16:colId xmlns:a16="http://schemas.microsoft.com/office/drawing/2014/main" xmlns="" val="830237386"/>
                    </a:ext>
                  </a:extLst>
                </a:gridCol>
                <a:gridCol w="397193">
                  <a:extLst>
                    <a:ext uri="{9D8B030D-6E8A-4147-A177-3AD203B41FA5}">
                      <a16:colId xmlns:a16="http://schemas.microsoft.com/office/drawing/2014/main" xmlns="" val="229037978"/>
                    </a:ext>
                  </a:extLst>
                </a:gridCol>
                <a:gridCol w="1246886">
                  <a:extLst>
                    <a:ext uri="{9D8B030D-6E8A-4147-A177-3AD203B41FA5}">
                      <a16:colId xmlns:a16="http://schemas.microsoft.com/office/drawing/2014/main" xmlns="" val="3793744419"/>
                    </a:ext>
                  </a:extLst>
                </a:gridCol>
              </a:tblGrid>
              <a:tr h="211433">
                <a:tc>
                  <a:txBody>
                    <a:bodyPr/>
                    <a:lstStyle/>
                    <a:p>
                      <a:endParaRPr lang="en-US" sz="1400" dirty="0"/>
                    </a:p>
                  </a:txBody>
                  <a:tcPr/>
                </a:tc>
                <a:tc>
                  <a:txBody>
                    <a:bodyPr/>
                    <a:lstStyle/>
                    <a:p>
                      <a:r>
                        <a:rPr lang="en-US" sz="1400" dirty="0"/>
                        <a:t>Topic_1</a:t>
                      </a:r>
                    </a:p>
                  </a:txBody>
                  <a:tcPr/>
                </a:tc>
                <a:tc>
                  <a:txBody>
                    <a:bodyPr/>
                    <a:lstStyle/>
                    <a:p>
                      <a:r>
                        <a:rPr lang="en-US" sz="1400" dirty="0"/>
                        <a:t>Topic_2</a:t>
                      </a:r>
                    </a:p>
                  </a:txBody>
                  <a:tcPr/>
                </a:tc>
                <a:tc>
                  <a:txBody>
                    <a:bodyPr/>
                    <a:lstStyle/>
                    <a:p>
                      <a:r>
                        <a:rPr lang="en-US" sz="1400" dirty="0"/>
                        <a:t>…</a:t>
                      </a:r>
                    </a:p>
                  </a:txBody>
                  <a:tcPr/>
                </a:tc>
                <a:tc>
                  <a:txBody>
                    <a:bodyPr/>
                    <a:lstStyle/>
                    <a:p>
                      <a:r>
                        <a:rPr lang="en-US" sz="1400" dirty="0" smtClean="0"/>
                        <a:t>Topic_j</a:t>
                      </a:r>
                      <a:endParaRPr lang="en-US" sz="1400" dirty="0"/>
                    </a:p>
                  </a:txBody>
                  <a:tcPr/>
                </a:tc>
                <a:extLst>
                  <a:ext uri="{0D108BD9-81ED-4DB2-BD59-A6C34878D82A}">
                    <a16:rowId xmlns:a16="http://schemas.microsoft.com/office/drawing/2014/main" xmlns="" val="4026605492"/>
                  </a:ext>
                </a:extLst>
              </a:tr>
              <a:tr h="211433">
                <a:tc>
                  <a:txBody>
                    <a:bodyPr/>
                    <a:lstStyle/>
                    <a:p>
                      <a:r>
                        <a:rPr lang="en-US" sz="1400" dirty="0"/>
                        <a:t>Title_1</a:t>
                      </a:r>
                    </a:p>
                  </a:txBody>
                  <a:tcPr/>
                </a:tc>
                <a:tc>
                  <a:txBody>
                    <a:bodyPr/>
                    <a:lstStyle/>
                    <a:p>
                      <a:r>
                        <a:rPr lang="en-SG" sz="1400" dirty="0" smtClean="0"/>
                        <a:t>Topic_</a:t>
                      </a:r>
                      <a:r>
                        <a:rPr lang="en-US" sz="1400" dirty="0" smtClean="0"/>
                        <a:t>Prob_11</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smtClean="0"/>
                        <a:t>Topic_</a:t>
                      </a:r>
                      <a:r>
                        <a:rPr lang="en-US" sz="1400" dirty="0" smtClean="0"/>
                        <a:t>Prob_12</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smtClean="0"/>
                        <a:t>Topic_</a:t>
                      </a:r>
                      <a:r>
                        <a:rPr lang="en-US" sz="1400" dirty="0" smtClean="0"/>
                        <a:t>Prob_1j</a:t>
                      </a:r>
                      <a:endParaRPr lang="en-US" sz="1400" dirty="0"/>
                    </a:p>
                  </a:txBody>
                  <a:tcPr/>
                </a:tc>
                <a:extLst>
                  <a:ext uri="{0D108BD9-81ED-4DB2-BD59-A6C34878D82A}">
                    <a16:rowId xmlns:a16="http://schemas.microsoft.com/office/drawing/2014/main" xmlns="" val="1514415762"/>
                  </a:ext>
                </a:extLst>
              </a:tr>
              <a:tr h="211433">
                <a:tc>
                  <a:txBody>
                    <a:bodyPr/>
                    <a:lstStyle/>
                    <a:p>
                      <a:r>
                        <a:rPr lang="en-US" sz="1400" dirty="0"/>
                        <a:t>Title_2</a:t>
                      </a:r>
                    </a:p>
                  </a:txBody>
                  <a:tcPr/>
                </a:tc>
                <a:tc>
                  <a:txBody>
                    <a:bodyPr/>
                    <a:lstStyle/>
                    <a:p>
                      <a:r>
                        <a:rPr lang="en-SG" sz="1400" dirty="0" smtClean="0"/>
                        <a:t>Topic_</a:t>
                      </a:r>
                      <a:r>
                        <a:rPr lang="en-US" sz="1400" dirty="0" smtClean="0"/>
                        <a:t>Prob_21</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smtClean="0"/>
                        <a:t>Topic_</a:t>
                      </a:r>
                      <a:r>
                        <a:rPr lang="en-US" sz="1400" dirty="0" smtClean="0"/>
                        <a:t>Prob_22</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smtClean="0"/>
                        <a:t>Topic_</a:t>
                      </a:r>
                      <a:r>
                        <a:rPr lang="en-US" sz="1400" dirty="0" smtClean="0"/>
                        <a:t>Prob_2j</a:t>
                      </a:r>
                      <a:endParaRPr lang="en-US" sz="1400" dirty="0"/>
                    </a:p>
                  </a:txBody>
                  <a:tcPr/>
                </a:tc>
                <a:extLst>
                  <a:ext uri="{0D108BD9-81ED-4DB2-BD59-A6C34878D82A}">
                    <a16:rowId xmlns:a16="http://schemas.microsoft.com/office/drawing/2014/main" xmlns="" val="1718170273"/>
                  </a:ext>
                </a:extLst>
              </a:tr>
              <a:tr h="211433">
                <a:tc>
                  <a:txBody>
                    <a:bodyPr/>
                    <a:lstStyle/>
                    <a:p>
                      <a:r>
                        <a:rPr lang="en-US" sz="1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extLst>
                  <a:ext uri="{0D108BD9-81ED-4DB2-BD59-A6C34878D82A}">
                    <a16:rowId xmlns:a16="http://schemas.microsoft.com/office/drawing/2014/main" xmlns="" val="3894542264"/>
                  </a:ext>
                </a:extLst>
              </a:tr>
              <a:tr h="257244">
                <a:tc>
                  <a:txBody>
                    <a:bodyPr/>
                    <a:lstStyle/>
                    <a:p>
                      <a:r>
                        <a:rPr lang="en-US" sz="1400" dirty="0"/>
                        <a:t>Title_i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smtClean="0"/>
                        <a:t>Topic_</a:t>
                      </a:r>
                      <a:r>
                        <a:rPr lang="en-US" sz="1400" dirty="0" smtClean="0"/>
                        <a:t>Prob_i1</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smtClean="0"/>
                        <a:t>Topic_</a:t>
                      </a:r>
                      <a:r>
                        <a:rPr lang="en-US" sz="1400" dirty="0" smtClean="0"/>
                        <a:t>Prob_i2</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smtClean="0"/>
                        <a:t>Topic_</a:t>
                      </a:r>
                      <a:r>
                        <a:rPr lang="en-US" sz="1400" dirty="0" smtClean="0"/>
                        <a:t>Prob_ij</a:t>
                      </a:r>
                      <a:endParaRPr lang="en-US" sz="1400" dirty="0"/>
                    </a:p>
                  </a:txBody>
                  <a:tcPr/>
                </a:tc>
                <a:extLst>
                  <a:ext uri="{0D108BD9-81ED-4DB2-BD59-A6C34878D82A}">
                    <a16:rowId xmlns:a16="http://schemas.microsoft.com/office/drawing/2014/main" xmlns="" val="1027132244"/>
                  </a:ext>
                </a:extLst>
              </a:tr>
            </a:tbl>
          </a:graphicData>
        </a:graphic>
      </p:graphicFrame>
      <p:grpSp>
        <p:nvGrpSpPr>
          <p:cNvPr id="3" name="Group 2"/>
          <p:cNvGrpSpPr/>
          <p:nvPr/>
        </p:nvGrpSpPr>
        <p:grpSpPr>
          <a:xfrm>
            <a:off x="5399836" y="1890557"/>
            <a:ext cx="3258266" cy="1240009"/>
            <a:chOff x="5399836" y="1890557"/>
            <a:chExt cx="3258266" cy="1240009"/>
          </a:xfrm>
        </p:grpSpPr>
        <p:sp>
          <p:nvSpPr>
            <p:cNvPr id="8" name="Left Brace 7">
              <a:extLst>
                <a:ext uri="{FF2B5EF4-FFF2-40B4-BE49-F238E27FC236}">
                  <a16:creationId xmlns:a16="http://schemas.microsoft.com/office/drawing/2014/main" xmlns="" id="{C8FF20BD-70F5-184C-9E44-47CD9124B82F}"/>
                </a:ext>
              </a:extLst>
            </p:cNvPr>
            <p:cNvSpPr/>
            <p:nvPr/>
          </p:nvSpPr>
          <p:spPr>
            <a:xfrm flipH="1">
              <a:off x="5399836" y="1890557"/>
              <a:ext cx="292100" cy="1240009"/>
            </a:xfrm>
            <a:prstGeom prst="leftBrace">
              <a:avLst>
                <a:gd name="adj1" fmla="val 23531"/>
                <a:gd name="adj2" fmla="val 50000"/>
              </a:avLst>
            </a:pr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xmlns="" id="{D94C346C-5F6F-6A45-B491-3C49358FD144}"/>
                </a:ext>
              </a:extLst>
            </p:cNvPr>
            <p:cNvSpPr txBox="1"/>
            <p:nvPr/>
          </p:nvSpPr>
          <p:spPr>
            <a:xfrm>
              <a:off x="5699002" y="2078685"/>
              <a:ext cx="2959100" cy="830997"/>
            </a:xfrm>
            <a:prstGeom prst="rect">
              <a:avLst/>
            </a:prstGeom>
            <a:noFill/>
          </p:spPr>
          <p:txBody>
            <a:bodyPr wrap="square" rtlCol="0">
              <a:spAutoFit/>
            </a:bodyPr>
            <a:lstStyle/>
            <a:p>
              <a:r>
                <a:rPr lang="en-SG" sz="1600" dirty="0" smtClean="0">
                  <a:solidFill>
                    <a:srgbClr val="C00000"/>
                  </a:solidFill>
                </a:rPr>
                <a:t>For Title_i, the corresponding topic of the maximum probability is set as Title_i’s group number</a:t>
              </a:r>
              <a:endParaRPr lang="en-US" sz="1600" dirty="0">
                <a:solidFill>
                  <a:srgbClr val="C00000"/>
                </a:solidFill>
              </a:endParaRPr>
            </a:p>
          </p:txBody>
        </p:sp>
      </p:grpSp>
      <p:grpSp>
        <p:nvGrpSpPr>
          <p:cNvPr id="26" name="Group 25"/>
          <p:cNvGrpSpPr/>
          <p:nvPr/>
        </p:nvGrpSpPr>
        <p:grpSpPr>
          <a:xfrm>
            <a:off x="1178748" y="3155897"/>
            <a:ext cx="5623049" cy="1016665"/>
            <a:chOff x="1178748" y="3155897"/>
            <a:chExt cx="5623049" cy="1016665"/>
          </a:xfrm>
        </p:grpSpPr>
        <p:sp>
          <p:nvSpPr>
            <p:cNvPr id="10" name="Right Brace 9"/>
            <p:cNvSpPr/>
            <p:nvPr/>
          </p:nvSpPr>
          <p:spPr>
            <a:xfrm rot="5400000">
              <a:off x="3147736" y="1186909"/>
              <a:ext cx="205320" cy="4143295"/>
            </a:xfrm>
            <a:prstGeom prst="rightBrace">
              <a:avLst>
                <a:gd name="adj1" fmla="val 8333"/>
                <a:gd name="adj2" fmla="val 49532"/>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xmlns="" id="{D94C346C-5F6F-6A45-B491-3C49358FD144}"/>
                </a:ext>
              </a:extLst>
            </p:cNvPr>
            <p:cNvSpPr txBox="1"/>
            <p:nvPr/>
          </p:nvSpPr>
          <p:spPr>
            <a:xfrm>
              <a:off x="1270943" y="3341565"/>
              <a:ext cx="5530854" cy="830997"/>
            </a:xfrm>
            <a:prstGeom prst="rect">
              <a:avLst/>
            </a:prstGeom>
            <a:noFill/>
          </p:spPr>
          <p:txBody>
            <a:bodyPr wrap="square" rtlCol="0">
              <a:spAutoFit/>
            </a:bodyPr>
            <a:lstStyle/>
            <a:p>
              <a:r>
                <a:rPr lang="en-SG" sz="1600" dirty="0" smtClean="0">
                  <a:solidFill>
                    <a:schemeClr val="accent6">
                      <a:lumMod val="75000"/>
                    </a:schemeClr>
                  </a:solidFill>
                </a:rPr>
                <a:t>For each topic, find the corresponding titles of top 10 highest probability </a:t>
              </a:r>
              <a:r>
                <a:rPr lang="en-SG" sz="1600" dirty="0" smtClean="0">
                  <a:solidFill>
                    <a:schemeClr val="accent6">
                      <a:lumMod val="75000"/>
                    </a:schemeClr>
                  </a:solidFill>
                  <a:sym typeface="Wingdings" panose="05000000000000000000" pitchFamily="2" charset="2"/>
                </a:rPr>
                <a:t> use </a:t>
              </a:r>
              <a:r>
                <a:rPr lang="en-SG" sz="1600" dirty="0" smtClean="0">
                  <a:solidFill>
                    <a:schemeClr val="accent6">
                      <a:lumMod val="75000"/>
                    </a:schemeClr>
                  </a:solidFill>
                </a:rPr>
                <a:t>the average number of tokens in these titles as the number of words to chose for the topic title</a:t>
              </a:r>
              <a:endParaRPr lang="en-US" sz="1600" dirty="0">
                <a:solidFill>
                  <a:schemeClr val="accent6">
                    <a:lumMod val="75000"/>
                  </a:schemeClr>
                </a:solidFill>
              </a:endParaRPr>
            </a:p>
          </p:txBody>
        </p:sp>
      </p:grpSp>
      <p:graphicFrame>
        <p:nvGraphicFramePr>
          <p:cNvPr id="12" name="Table 11"/>
          <p:cNvGraphicFramePr>
            <a:graphicFrameLocks noGrp="1"/>
          </p:cNvGraphicFramePr>
          <p:nvPr>
            <p:extLst>
              <p:ext uri="{D42A27DB-BD31-4B8C-83A1-F6EECF244321}">
                <p14:modId xmlns:p14="http://schemas.microsoft.com/office/powerpoint/2010/main" val="1829335069"/>
              </p:ext>
            </p:extLst>
          </p:nvPr>
        </p:nvGraphicFramePr>
        <p:xfrm>
          <a:off x="464800" y="4403731"/>
          <a:ext cx="4907599" cy="1524000"/>
        </p:xfrm>
        <a:graphic>
          <a:graphicData uri="http://schemas.openxmlformats.org/drawingml/2006/table">
            <a:tbl>
              <a:tblPr firstRow="1" bandRow="1">
                <a:tableStyleId>{00A15C55-8517-42AA-B614-E9B94910E393}</a:tableStyleId>
              </a:tblPr>
              <a:tblGrid>
                <a:gridCol w="965518"/>
                <a:gridCol w="1586167"/>
                <a:gridCol w="2355914"/>
              </a:tblGrid>
              <a:tr h="2417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Titles</a:t>
                      </a:r>
                    </a:p>
                  </a:txBody>
                  <a:tcPr/>
                </a:tc>
                <a:tc>
                  <a:txBody>
                    <a:bodyPr/>
                    <a:lstStyle/>
                    <a:p>
                      <a:r>
                        <a:rPr lang="en-SG" sz="1400" dirty="0" smtClean="0"/>
                        <a:t>Topic_i</a:t>
                      </a:r>
                      <a:r>
                        <a:rPr lang="en-SG" sz="1400" baseline="0" dirty="0" smtClean="0"/>
                        <a:t> probability</a:t>
                      </a:r>
                      <a:endParaRPr lang="en-US" sz="1400" dirty="0"/>
                    </a:p>
                  </a:txBody>
                  <a:tcPr/>
                </a:tc>
                <a:tc>
                  <a:txBody>
                    <a:bodyPr/>
                    <a:lstStyle/>
                    <a:p>
                      <a:r>
                        <a:rPr lang="en-SG" sz="1400" dirty="0" smtClean="0"/>
                        <a:t>Number of tokens in the title</a:t>
                      </a:r>
                      <a:endParaRPr lang="en-US" sz="1400" dirty="0"/>
                    </a:p>
                  </a:txBody>
                  <a:tcPr/>
                </a:tc>
              </a:tr>
              <a:tr h="241732">
                <a:tc>
                  <a:txBody>
                    <a:bodyPr/>
                    <a:lstStyle/>
                    <a:p>
                      <a:r>
                        <a:rPr lang="en-US" sz="1400" dirty="0" smtClean="0"/>
                        <a:t>Title_1st</a:t>
                      </a:r>
                      <a:endParaRPr lang="en-US" sz="1400" dirty="0"/>
                    </a:p>
                  </a:txBody>
                  <a:tcPr/>
                </a:tc>
                <a:tc>
                  <a:txBody>
                    <a:bodyPr/>
                    <a:lstStyle/>
                    <a:p>
                      <a:r>
                        <a:rPr lang="en-SG" sz="1400" dirty="0" smtClean="0"/>
                        <a:t>Topic_</a:t>
                      </a:r>
                      <a:r>
                        <a:rPr lang="en-US" sz="1400" dirty="0" smtClean="0"/>
                        <a:t>Prob</a:t>
                      </a:r>
                      <a:r>
                        <a:rPr lang="en-US" sz="1400" baseline="0" dirty="0" smtClean="0"/>
                        <a:t>_1st</a:t>
                      </a:r>
                      <a:endParaRPr lang="en-US" sz="1400" dirty="0"/>
                    </a:p>
                  </a:txBody>
                  <a:tcPr/>
                </a:tc>
                <a:tc>
                  <a:txBody>
                    <a:bodyPr/>
                    <a:lstStyle/>
                    <a:p>
                      <a:pPr algn="ctr"/>
                      <a:r>
                        <a:rPr lang="en-SG" sz="1400" dirty="0" smtClean="0"/>
                        <a:t>N1</a:t>
                      </a:r>
                      <a:endParaRPr lang="en-US" sz="1400" dirty="0"/>
                    </a:p>
                  </a:txBody>
                  <a:tcPr/>
                </a:tc>
              </a:tr>
              <a:tr h="241732">
                <a:tc>
                  <a:txBody>
                    <a:bodyPr/>
                    <a:lstStyle/>
                    <a:p>
                      <a:r>
                        <a:rPr lang="en-US" sz="1400" dirty="0" smtClean="0"/>
                        <a:t>Title_2nd</a:t>
                      </a:r>
                      <a:endParaRPr lang="en-US" sz="1400" dirty="0"/>
                    </a:p>
                  </a:txBody>
                  <a:tcPr/>
                </a:tc>
                <a:tc>
                  <a:txBody>
                    <a:bodyPr/>
                    <a:lstStyle/>
                    <a:p>
                      <a:r>
                        <a:rPr lang="en-SG" sz="1400" dirty="0" smtClean="0"/>
                        <a:t>Topic_</a:t>
                      </a:r>
                      <a:r>
                        <a:rPr lang="en-US" sz="1400" dirty="0" smtClean="0"/>
                        <a:t>Prob_2nd</a:t>
                      </a:r>
                      <a:endParaRPr lang="en-US" sz="1400" dirty="0"/>
                    </a:p>
                  </a:txBody>
                  <a:tcPr/>
                </a:tc>
                <a:tc>
                  <a:txBody>
                    <a:bodyPr/>
                    <a:lstStyle/>
                    <a:p>
                      <a:pPr algn="ctr"/>
                      <a:r>
                        <a:rPr lang="en-SG" sz="1400" dirty="0" smtClean="0"/>
                        <a:t>N2</a:t>
                      </a:r>
                      <a:endParaRPr lang="en-US" sz="1400" dirty="0"/>
                    </a:p>
                  </a:txBody>
                  <a:tcPr/>
                </a:tc>
              </a:tr>
              <a:tr h="241732">
                <a:tc>
                  <a:txBody>
                    <a:bodyPr/>
                    <a:lstStyle/>
                    <a:p>
                      <a:r>
                        <a:rPr lang="en-US" sz="1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algn="ctr"/>
                      <a:r>
                        <a:rPr lang="en-SG" sz="1400" dirty="0" smtClean="0"/>
                        <a:t>…</a:t>
                      </a:r>
                      <a:endParaRPr lang="en-US" sz="1400" dirty="0"/>
                    </a:p>
                  </a:txBody>
                  <a:tcPr/>
                </a:tc>
              </a:tr>
              <a:tr h="294108">
                <a:tc>
                  <a:txBody>
                    <a:bodyPr/>
                    <a:lstStyle/>
                    <a:p>
                      <a:r>
                        <a:rPr lang="en-US" sz="1400" dirty="0" smtClean="0"/>
                        <a:t>Title_10th</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smtClean="0"/>
                        <a:t>Topic_</a:t>
                      </a:r>
                      <a:r>
                        <a:rPr lang="en-US" sz="1400" dirty="0" smtClean="0"/>
                        <a:t>Prob_10th</a:t>
                      </a:r>
                      <a:endParaRPr lang="en-US" sz="1400" dirty="0"/>
                    </a:p>
                  </a:txBody>
                  <a:tcPr/>
                </a:tc>
                <a:tc>
                  <a:txBody>
                    <a:bodyPr/>
                    <a:lstStyle/>
                    <a:p>
                      <a:pPr algn="ctr"/>
                      <a:r>
                        <a:rPr lang="en-SG" sz="1400" dirty="0" smtClean="0"/>
                        <a:t>N10</a:t>
                      </a:r>
                      <a:endParaRPr lang="en-US" sz="1400" dirty="0"/>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744609361"/>
              </p:ext>
            </p:extLst>
          </p:nvPr>
        </p:nvGraphicFramePr>
        <p:xfrm>
          <a:off x="5816297" y="4201172"/>
          <a:ext cx="2858157" cy="1524000"/>
        </p:xfrm>
        <a:graphic>
          <a:graphicData uri="http://schemas.openxmlformats.org/drawingml/2006/table">
            <a:tbl>
              <a:tblPr firstRow="1" bandRow="1">
                <a:tableStyleId>{F5AB1C69-6EDB-4FF4-983F-18BD219EF322}</a:tableStyleId>
              </a:tblPr>
              <a:tblGrid>
                <a:gridCol w="1354667"/>
                <a:gridCol w="1503490"/>
              </a:tblGrid>
              <a:tr h="1620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Tokens</a:t>
                      </a:r>
                    </a:p>
                  </a:txBody>
                  <a:tcPr/>
                </a:tc>
                <a:tc>
                  <a:txBody>
                    <a:bodyPr/>
                    <a:lstStyle/>
                    <a:p>
                      <a:r>
                        <a:rPr lang="en-SG" sz="1400" dirty="0" smtClean="0"/>
                        <a:t>Token</a:t>
                      </a:r>
                      <a:r>
                        <a:rPr lang="en-SG" sz="1400" baseline="0" dirty="0" smtClean="0"/>
                        <a:t> Probability</a:t>
                      </a:r>
                      <a:endParaRPr lang="en-US" sz="1400" dirty="0"/>
                    </a:p>
                  </a:txBody>
                  <a:tcPr/>
                </a:tc>
              </a:tr>
              <a:tr h="162023">
                <a:tc>
                  <a:txBody>
                    <a:bodyPr/>
                    <a:lstStyle/>
                    <a:p>
                      <a:r>
                        <a:rPr lang="en-US" sz="1400" dirty="0" smtClean="0"/>
                        <a:t>Token_1st</a:t>
                      </a:r>
                      <a:endParaRPr lang="en-US" sz="1400" dirty="0"/>
                    </a:p>
                  </a:txBody>
                  <a:tcPr/>
                </a:tc>
                <a:tc>
                  <a:txBody>
                    <a:bodyPr/>
                    <a:lstStyle/>
                    <a:p>
                      <a:r>
                        <a:rPr lang="en-US" sz="1400" dirty="0" smtClean="0"/>
                        <a:t>Prob</a:t>
                      </a:r>
                      <a:r>
                        <a:rPr lang="en-US" sz="1400" baseline="0" dirty="0" smtClean="0"/>
                        <a:t>_1st</a:t>
                      </a:r>
                      <a:endParaRPr lang="en-US" sz="1400" dirty="0"/>
                    </a:p>
                  </a:txBody>
                  <a:tcPr/>
                </a:tc>
              </a:tr>
              <a:tr h="162023">
                <a:tc>
                  <a:txBody>
                    <a:bodyPr/>
                    <a:lstStyle/>
                    <a:p>
                      <a:r>
                        <a:rPr lang="en-US" sz="1400" dirty="0" smtClean="0"/>
                        <a:t>Token_2nd</a:t>
                      </a:r>
                      <a:endParaRPr lang="en-US" sz="1400" dirty="0"/>
                    </a:p>
                  </a:txBody>
                  <a:tcPr/>
                </a:tc>
                <a:tc>
                  <a:txBody>
                    <a:bodyPr/>
                    <a:lstStyle/>
                    <a:p>
                      <a:r>
                        <a:rPr lang="en-US" sz="1400" dirty="0" smtClean="0"/>
                        <a:t>Prob_2nd</a:t>
                      </a:r>
                      <a:endParaRPr lang="en-US" sz="1400" dirty="0"/>
                    </a:p>
                  </a:txBody>
                  <a:tcPr/>
                </a:tc>
              </a:tr>
              <a:tr h="162023">
                <a:tc>
                  <a:txBody>
                    <a:bodyPr/>
                    <a:lstStyle/>
                    <a:p>
                      <a:r>
                        <a:rPr lang="en-US" sz="1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r>
              <a:tr h="197128">
                <a:tc>
                  <a:txBody>
                    <a:bodyPr/>
                    <a:lstStyle/>
                    <a:p>
                      <a:r>
                        <a:rPr lang="en-US" sz="1400" dirty="0" smtClean="0"/>
                        <a:t>Token_nth</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smtClean="0"/>
                        <a:t>Prob_nth</a:t>
                      </a:r>
                      <a:endParaRPr lang="en-US" sz="1400" dirty="0"/>
                    </a:p>
                  </a:txBody>
                  <a:tcPr/>
                </a:tc>
              </a:tr>
            </a:tbl>
          </a:graphicData>
        </a:graphic>
      </p:graphicFrame>
      <p:grpSp>
        <p:nvGrpSpPr>
          <p:cNvPr id="28" name="Group 27"/>
          <p:cNvGrpSpPr/>
          <p:nvPr/>
        </p:nvGrpSpPr>
        <p:grpSpPr>
          <a:xfrm>
            <a:off x="5486400" y="4303293"/>
            <a:ext cx="3199851" cy="2071789"/>
            <a:chOff x="5486400" y="4303293"/>
            <a:chExt cx="3199851" cy="2071789"/>
          </a:xfrm>
        </p:grpSpPr>
        <p:sp>
          <p:nvSpPr>
            <p:cNvPr id="19" name="Right Brace 18"/>
            <p:cNvSpPr/>
            <p:nvPr/>
          </p:nvSpPr>
          <p:spPr>
            <a:xfrm rot="5400000">
              <a:off x="7887338" y="5064617"/>
              <a:ext cx="126690" cy="1447800"/>
            </a:xfrm>
            <a:prstGeom prst="rightBrace">
              <a:avLst>
                <a:gd name="adj1" fmla="val 8333"/>
                <a:gd name="adj2" fmla="val 49532"/>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xmlns="" id="{D94C346C-5F6F-6A45-B491-3C49358FD144}"/>
                </a:ext>
              </a:extLst>
            </p:cNvPr>
            <p:cNvSpPr txBox="1"/>
            <p:nvPr/>
          </p:nvSpPr>
          <p:spPr>
            <a:xfrm>
              <a:off x="7215114" y="5851862"/>
              <a:ext cx="1471137" cy="523220"/>
            </a:xfrm>
            <a:prstGeom prst="rect">
              <a:avLst/>
            </a:prstGeom>
            <a:noFill/>
          </p:spPr>
          <p:txBody>
            <a:bodyPr wrap="square" rtlCol="0">
              <a:spAutoFit/>
            </a:bodyPr>
            <a:lstStyle/>
            <a:p>
              <a:r>
                <a:rPr lang="en-SG" sz="1400" dirty="0" smtClean="0"/>
                <a:t>Top N highest</a:t>
              </a:r>
            </a:p>
            <a:p>
              <a:r>
                <a:rPr lang="en-SG" sz="1400" dirty="0" smtClean="0"/>
                <a:t>probabilities</a:t>
              </a:r>
              <a:endParaRPr lang="en-US" sz="1400" dirty="0"/>
            </a:p>
          </p:txBody>
        </p:sp>
        <p:sp>
          <p:nvSpPr>
            <p:cNvPr id="21" name="Right Arrow 20"/>
            <p:cNvSpPr/>
            <p:nvPr/>
          </p:nvSpPr>
          <p:spPr>
            <a:xfrm>
              <a:off x="5486400" y="4303293"/>
              <a:ext cx="315383" cy="449943"/>
            </a:xfrm>
            <a:prstGeom prst="rightArrow">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521977" y="3130567"/>
            <a:ext cx="5111903" cy="3606597"/>
            <a:chOff x="521977" y="3130567"/>
            <a:chExt cx="5111903" cy="3606597"/>
          </a:xfrm>
        </p:grpSpPr>
        <p:sp>
          <p:nvSpPr>
            <p:cNvPr id="14" name="Right Brace 13"/>
            <p:cNvSpPr/>
            <p:nvPr/>
          </p:nvSpPr>
          <p:spPr>
            <a:xfrm rot="5400000">
              <a:off x="2121248" y="5332617"/>
              <a:ext cx="184947" cy="1516156"/>
            </a:xfrm>
            <a:prstGeom prst="rightBrace">
              <a:avLst>
                <a:gd name="adj1" fmla="val 8333"/>
                <a:gd name="adj2" fmla="val 49532"/>
              </a:avLst>
            </a:prstGeom>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xmlns="" id="{D94C346C-5F6F-6A45-B491-3C49358FD144}"/>
                </a:ext>
              </a:extLst>
            </p:cNvPr>
            <p:cNvSpPr txBox="1"/>
            <p:nvPr/>
          </p:nvSpPr>
          <p:spPr>
            <a:xfrm>
              <a:off x="1329000" y="6213944"/>
              <a:ext cx="1776508" cy="523220"/>
            </a:xfrm>
            <a:prstGeom prst="rect">
              <a:avLst/>
            </a:prstGeom>
            <a:noFill/>
          </p:spPr>
          <p:txBody>
            <a:bodyPr wrap="square" rtlCol="0">
              <a:spAutoFit/>
            </a:bodyPr>
            <a:lstStyle/>
            <a:p>
              <a:r>
                <a:rPr lang="en-SG" sz="1400" dirty="0" smtClean="0">
                  <a:solidFill>
                    <a:srgbClr val="7030A0"/>
                  </a:solidFill>
                </a:rPr>
                <a:t>Top 10 highest</a:t>
              </a:r>
            </a:p>
            <a:p>
              <a:r>
                <a:rPr lang="en-SG" sz="1400" dirty="0" smtClean="0">
                  <a:solidFill>
                    <a:srgbClr val="7030A0"/>
                  </a:solidFill>
                </a:rPr>
                <a:t>probabilities</a:t>
              </a:r>
              <a:endParaRPr lang="en-US" sz="1400" dirty="0">
                <a:solidFill>
                  <a:srgbClr val="7030A0"/>
                </a:solidFill>
              </a:endParaRPr>
            </a:p>
          </p:txBody>
        </p:sp>
        <p:sp>
          <p:nvSpPr>
            <p:cNvPr id="16" name="Right Brace 15"/>
            <p:cNvSpPr/>
            <p:nvPr/>
          </p:nvSpPr>
          <p:spPr>
            <a:xfrm rot="5400000">
              <a:off x="4099047" y="4990947"/>
              <a:ext cx="248150" cy="2197844"/>
            </a:xfrm>
            <a:prstGeom prst="rightBrace">
              <a:avLst>
                <a:gd name="adj1" fmla="val 8333"/>
                <a:gd name="adj2" fmla="val 49532"/>
              </a:avLst>
            </a:prstGeom>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xmlns="" id="{D94C346C-5F6F-6A45-B491-3C49358FD144}"/>
                </a:ext>
              </a:extLst>
            </p:cNvPr>
            <p:cNvSpPr txBox="1"/>
            <p:nvPr/>
          </p:nvSpPr>
          <p:spPr>
            <a:xfrm>
              <a:off x="2812364" y="6183165"/>
              <a:ext cx="2821516" cy="523220"/>
            </a:xfrm>
            <a:prstGeom prst="rect">
              <a:avLst/>
            </a:prstGeom>
            <a:noFill/>
          </p:spPr>
          <p:txBody>
            <a:bodyPr wrap="square" rtlCol="0">
              <a:spAutoFit/>
            </a:bodyPr>
            <a:lstStyle/>
            <a:p>
              <a:r>
                <a:rPr lang="en-SG" sz="1400" dirty="0" smtClean="0">
                  <a:solidFill>
                    <a:srgbClr val="7030A0"/>
                  </a:solidFill>
                </a:rPr>
                <a:t>Number of tokens for the topic title: </a:t>
              </a:r>
            </a:p>
            <a:p>
              <a:r>
                <a:rPr lang="en-SG" sz="1400" dirty="0" smtClean="0">
                  <a:solidFill>
                    <a:srgbClr val="7030A0"/>
                  </a:solidFill>
                </a:rPr>
                <a:t>N = Average of N1 : N10</a:t>
              </a:r>
              <a:endParaRPr lang="en-US" sz="1400" dirty="0">
                <a:solidFill>
                  <a:srgbClr val="7030A0"/>
                </a:solidFill>
              </a:endParaRPr>
            </a:p>
          </p:txBody>
        </p:sp>
        <p:sp>
          <p:nvSpPr>
            <p:cNvPr id="22" name="Right Arrow 21"/>
            <p:cNvSpPr/>
            <p:nvPr/>
          </p:nvSpPr>
          <p:spPr>
            <a:xfrm rot="5400000">
              <a:off x="150357" y="3502187"/>
              <a:ext cx="1193184" cy="449943"/>
            </a:xfrm>
            <a:prstGeom prst="rightArrow">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5660570" y="5802438"/>
            <a:ext cx="3494316" cy="968556"/>
            <a:chOff x="5660570" y="5802438"/>
            <a:chExt cx="3494316" cy="968556"/>
          </a:xfrm>
        </p:grpSpPr>
        <p:sp>
          <p:nvSpPr>
            <p:cNvPr id="23" name="Right Arrow 22"/>
            <p:cNvSpPr/>
            <p:nvPr/>
          </p:nvSpPr>
          <p:spPr>
            <a:xfrm rot="5400000">
              <a:off x="6358588" y="5769358"/>
              <a:ext cx="383783" cy="449943"/>
            </a:xfrm>
            <a:prstGeom prst="rightArrow">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D94C346C-5F6F-6A45-B491-3C49358FD144}"/>
                </a:ext>
              </a:extLst>
            </p:cNvPr>
            <p:cNvSpPr txBox="1"/>
            <p:nvPr/>
          </p:nvSpPr>
          <p:spPr>
            <a:xfrm>
              <a:off x="5660570" y="6186219"/>
              <a:ext cx="3494316" cy="584775"/>
            </a:xfrm>
            <a:prstGeom prst="rect">
              <a:avLst/>
            </a:prstGeom>
            <a:noFill/>
          </p:spPr>
          <p:txBody>
            <a:bodyPr wrap="square" rtlCol="0">
              <a:spAutoFit/>
            </a:bodyPr>
            <a:lstStyle/>
            <a:p>
              <a:r>
                <a:rPr lang="en-SG" sz="1600" b="1" dirty="0" err="1" smtClean="0">
                  <a:solidFill>
                    <a:srgbClr val="FF0066"/>
                  </a:solidFill>
                </a:rPr>
                <a:t>Topic_i</a:t>
              </a:r>
              <a:r>
                <a:rPr lang="en-SG" sz="1600" b="1" dirty="0" smtClean="0">
                  <a:solidFill>
                    <a:srgbClr val="FF0066"/>
                  </a:solidFill>
                </a:rPr>
                <a:t> title = </a:t>
              </a:r>
            </a:p>
            <a:p>
              <a:r>
                <a:rPr lang="en-US" sz="1600" b="1" dirty="0" smtClean="0">
                  <a:solidFill>
                    <a:srgbClr val="FF0066"/>
                  </a:solidFill>
                </a:rPr>
                <a:t>Token_1st, Token_2nd, …, Token_nth</a:t>
              </a:r>
            </a:p>
          </p:txBody>
        </p:sp>
      </p:grpSp>
      <p:sp>
        <p:nvSpPr>
          <p:cNvPr id="25" name="TextBox 24"/>
          <p:cNvSpPr txBox="1"/>
          <p:nvPr/>
        </p:nvSpPr>
        <p:spPr>
          <a:xfrm>
            <a:off x="3356406" y="958334"/>
            <a:ext cx="4824644" cy="461665"/>
          </a:xfrm>
          <a:prstGeom prst="rect">
            <a:avLst/>
          </a:prstGeom>
          <a:noFill/>
        </p:spPr>
        <p:txBody>
          <a:bodyPr wrap="square" rtlCol="0">
            <a:spAutoFit/>
          </a:bodyPr>
          <a:lstStyle/>
          <a:p>
            <a:pPr algn="ctr"/>
            <a:r>
              <a:rPr lang="en-SG" sz="2400" b="1" dirty="0" smtClean="0">
                <a:solidFill>
                  <a:srgbClr val="00B0F0"/>
                </a:solidFill>
              </a:rPr>
              <a:t>Latent </a:t>
            </a:r>
            <a:r>
              <a:rPr lang="en-SG" sz="2400" b="1" dirty="0" err="1" smtClean="0">
                <a:solidFill>
                  <a:srgbClr val="00B0F0"/>
                </a:solidFill>
              </a:rPr>
              <a:t>Dirichlet</a:t>
            </a:r>
            <a:r>
              <a:rPr lang="en-SG" sz="2400" b="1" dirty="0" smtClean="0">
                <a:solidFill>
                  <a:srgbClr val="00B0F0"/>
                </a:solidFill>
              </a:rPr>
              <a:t> Allocation</a:t>
            </a:r>
            <a:endParaRPr lang="en-US" sz="2400" b="1" dirty="0">
              <a:solidFill>
                <a:srgbClr val="00B0F0"/>
              </a:solidFill>
            </a:endParaRPr>
          </a:p>
        </p:txBody>
      </p:sp>
    </p:spTree>
    <p:extLst>
      <p:ext uri="{BB962C8B-B14F-4D97-AF65-F5344CB8AC3E}">
        <p14:creationId xmlns:p14="http://schemas.microsoft.com/office/powerpoint/2010/main" val="304478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sp>
        <p:nvSpPr>
          <p:cNvPr id="5" name="TextBox 4"/>
          <p:cNvSpPr txBox="1"/>
          <p:nvPr/>
        </p:nvSpPr>
        <p:spPr>
          <a:xfrm>
            <a:off x="3048000" y="944211"/>
            <a:ext cx="5787594" cy="830997"/>
          </a:xfrm>
          <a:prstGeom prst="rect">
            <a:avLst/>
          </a:prstGeom>
          <a:noFill/>
        </p:spPr>
        <p:txBody>
          <a:bodyPr wrap="square" rtlCol="0">
            <a:spAutoFit/>
          </a:bodyPr>
          <a:lstStyle/>
          <a:p>
            <a:pPr algn="ctr"/>
            <a:r>
              <a:rPr lang="en-SG" sz="2400" b="1" dirty="0" smtClean="0">
                <a:solidFill>
                  <a:schemeClr val="accent5">
                    <a:lumMod val="75000"/>
                  </a:schemeClr>
                </a:solidFill>
              </a:rPr>
              <a:t>LDA cluster quality evaluation</a:t>
            </a:r>
          </a:p>
          <a:p>
            <a:pPr algn="ctr"/>
            <a:r>
              <a:rPr lang="en-SG" sz="2400" dirty="0" smtClean="0">
                <a:solidFill>
                  <a:schemeClr val="accent3">
                    <a:lumMod val="75000"/>
                  </a:schemeClr>
                </a:solidFill>
              </a:rPr>
              <a:t>1. Average Percentage Title Matching</a:t>
            </a:r>
            <a:endParaRPr lang="en-US" sz="2400" dirty="0">
              <a:solidFill>
                <a:schemeClr val="accent3">
                  <a:lumMod val="75000"/>
                </a:schemeClr>
              </a:solidFill>
            </a:endParaRPr>
          </a:p>
        </p:txBody>
      </p:sp>
      <p:sp>
        <p:nvSpPr>
          <p:cNvPr id="3" name="TextBox 2"/>
          <p:cNvSpPr txBox="1"/>
          <p:nvPr/>
        </p:nvSpPr>
        <p:spPr>
          <a:xfrm>
            <a:off x="373743" y="2198914"/>
            <a:ext cx="6629400" cy="461665"/>
          </a:xfrm>
          <a:prstGeom prst="rect">
            <a:avLst/>
          </a:prstGeom>
          <a:noFill/>
        </p:spPr>
        <p:txBody>
          <a:bodyPr wrap="square" rtlCol="0">
            <a:spAutoFit/>
          </a:bodyPr>
          <a:lstStyle/>
          <a:p>
            <a:r>
              <a:rPr lang="en-SG" sz="2400" b="1" u="sng" dirty="0" smtClean="0">
                <a:solidFill>
                  <a:srgbClr val="00B0F0"/>
                </a:solidFill>
              </a:rPr>
              <a:t>Group Title</a:t>
            </a:r>
            <a:r>
              <a:rPr lang="en-SG" sz="2400" dirty="0" smtClean="0"/>
              <a:t> vs. </a:t>
            </a:r>
            <a:r>
              <a:rPr lang="en-SG" sz="2400" b="1" u="sng" dirty="0" smtClean="0">
                <a:solidFill>
                  <a:srgbClr val="00B0F0"/>
                </a:solidFill>
              </a:rPr>
              <a:t>Translation Modified Item </a:t>
            </a:r>
            <a:r>
              <a:rPr lang="en-SG" sz="2400" b="1" u="sng" dirty="0">
                <a:solidFill>
                  <a:srgbClr val="00B0F0"/>
                </a:solidFill>
              </a:rPr>
              <a:t>T</a:t>
            </a:r>
            <a:r>
              <a:rPr lang="en-SG" sz="2400" b="1" u="sng" dirty="0" smtClean="0">
                <a:solidFill>
                  <a:srgbClr val="00B0F0"/>
                </a:solidFill>
              </a:rPr>
              <a:t>itle</a:t>
            </a:r>
            <a:endParaRPr lang="en-US" sz="2400" b="1" u="sng" dirty="0">
              <a:solidFill>
                <a:srgbClr val="00B0F0"/>
              </a:solidFill>
            </a:endParaRPr>
          </a:p>
        </p:txBody>
      </p:sp>
      <p:sp>
        <p:nvSpPr>
          <p:cNvPr id="8" name="TextBox 7"/>
          <p:cNvSpPr txBox="1"/>
          <p:nvPr/>
        </p:nvSpPr>
        <p:spPr>
          <a:xfrm>
            <a:off x="373744" y="1778837"/>
            <a:ext cx="5568054" cy="400110"/>
          </a:xfrm>
          <a:prstGeom prst="rect">
            <a:avLst/>
          </a:prstGeom>
          <a:noFill/>
        </p:spPr>
        <p:txBody>
          <a:bodyPr wrap="square" rtlCol="0">
            <a:spAutoFit/>
          </a:bodyPr>
          <a:lstStyle/>
          <a:p>
            <a:r>
              <a:rPr lang="en-SG" sz="2000" b="1" dirty="0" smtClean="0">
                <a:solidFill>
                  <a:schemeClr val="accent3">
                    <a:lumMod val="50000"/>
                  </a:schemeClr>
                </a:solidFill>
              </a:rPr>
              <a:t>How well each group title represents the group</a:t>
            </a:r>
            <a:endParaRPr lang="en-US" sz="2000" b="1" dirty="0">
              <a:solidFill>
                <a:schemeClr val="accent3">
                  <a:lumMod val="50000"/>
                </a:schemeClr>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17800"/>
            <a:ext cx="7591425"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9950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sp>
        <p:nvSpPr>
          <p:cNvPr id="5" name="TextBox 4"/>
          <p:cNvSpPr txBox="1"/>
          <p:nvPr/>
        </p:nvSpPr>
        <p:spPr>
          <a:xfrm>
            <a:off x="3048000" y="944211"/>
            <a:ext cx="5787594" cy="830997"/>
          </a:xfrm>
          <a:prstGeom prst="rect">
            <a:avLst/>
          </a:prstGeom>
          <a:noFill/>
        </p:spPr>
        <p:txBody>
          <a:bodyPr wrap="square" rtlCol="0">
            <a:spAutoFit/>
          </a:bodyPr>
          <a:lstStyle/>
          <a:p>
            <a:pPr algn="ctr"/>
            <a:r>
              <a:rPr lang="en-SG" sz="2400" b="1" dirty="0" smtClean="0">
                <a:solidFill>
                  <a:schemeClr val="accent5">
                    <a:lumMod val="75000"/>
                  </a:schemeClr>
                </a:solidFill>
              </a:rPr>
              <a:t>LDA cluster quality evaluation</a:t>
            </a:r>
          </a:p>
          <a:p>
            <a:pPr algn="ctr"/>
            <a:r>
              <a:rPr lang="en-SG" sz="2400" dirty="0" smtClean="0">
                <a:solidFill>
                  <a:schemeClr val="accent3">
                    <a:lumMod val="75000"/>
                  </a:schemeClr>
                </a:solidFill>
              </a:rPr>
              <a:t>1. Average Percentage Title Matching</a:t>
            </a:r>
            <a:endParaRPr lang="en-US" sz="2400" dirty="0">
              <a:solidFill>
                <a:schemeClr val="accent3">
                  <a:lumMod val="75000"/>
                </a:schemeClr>
              </a:solidFill>
            </a:endParaRPr>
          </a:p>
        </p:txBody>
      </p:sp>
      <p:grpSp>
        <p:nvGrpSpPr>
          <p:cNvPr id="11" name="Group 10"/>
          <p:cNvGrpSpPr/>
          <p:nvPr/>
        </p:nvGrpSpPr>
        <p:grpSpPr>
          <a:xfrm>
            <a:off x="933381" y="1817593"/>
            <a:ext cx="7557521" cy="4633941"/>
            <a:chOff x="449377" y="1738477"/>
            <a:chExt cx="7932376" cy="4809172"/>
          </a:xfrm>
        </p:grpSpPr>
        <p:sp>
          <p:nvSpPr>
            <p:cNvPr id="10" name="TextBox 9"/>
            <p:cNvSpPr txBox="1"/>
            <p:nvPr/>
          </p:nvSpPr>
          <p:spPr>
            <a:xfrm>
              <a:off x="609600" y="1738477"/>
              <a:ext cx="2667000" cy="369332"/>
            </a:xfrm>
            <a:prstGeom prst="rect">
              <a:avLst/>
            </a:prstGeom>
            <a:noFill/>
          </p:spPr>
          <p:txBody>
            <a:bodyPr wrap="square" rtlCol="0">
              <a:spAutoFit/>
            </a:bodyPr>
            <a:lstStyle/>
            <a:p>
              <a:r>
                <a:rPr lang="en-SG" dirty="0" smtClean="0"/>
                <a:t>Example:</a:t>
              </a:r>
              <a:endParaRPr lang="en-US" dirty="0"/>
            </a:p>
          </p:txBody>
        </p:sp>
        <p:grpSp>
          <p:nvGrpSpPr>
            <p:cNvPr id="7" name="Group 6"/>
            <p:cNvGrpSpPr/>
            <p:nvPr/>
          </p:nvGrpSpPr>
          <p:grpSpPr>
            <a:xfrm>
              <a:off x="449377" y="1782465"/>
              <a:ext cx="7932376" cy="4765184"/>
              <a:chOff x="449377" y="1782465"/>
              <a:chExt cx="7932376" cy="4765184"/>
            </a:xfrm>
          </p:grpSpPr>
          <p:pic>
            <p:nvPicPr>
              <p:cNvPr id="3077" name="Picture 5" descr="C:\Users\USER\PycharmProjects\ShopeeSKU\Baby_Baby_Kids_Toys_63Groups_65Topics_AvePctTitleMatch_BoxPl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77" y="2315068"/>
                <a:ext cx="4114800" cy="30866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USER\PycharmProjects\ShopeeSKU\Baby_Baby_Kids_Toys_95Groups_130Topics_AvePctTitleMatch_BoxPl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336827"/>
                <a:ext cx="4114553" cy="30864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98610" y="5435020"/>
                <a:ext cx="1996992" cy="1061830"/>
              </a:xfrm>
              <a:prstGeom prst="rect">
                <a:avLst/>
              </a:prstGeom>
              <a:noFill/>
            </p:spPr>
            <p:txBody>
              <a:bodyPr wrap="square" rtlCol="0">
                <a:spAutoFit/>
              </a:bodyPr>
              <a:lstStyle/>
              <a:p>
                <a:r>
                  <a:rPr lang="en-SG" dirty="0" smtClean="0"/>
                  <a:t>Min = 0.003</a:t>
                </a:r>
              </a:p>
              <a:p>
                <a:r>
                  <a:rPr lang="en-SG" dirty="0" smtClean="0"/>
                  <a:t>Mean =  </a:t>
                </a:r>
                <a:r>
                  <a:rPr lang="en-SG" b="1" dirty="0">
                    <a:solidFill>
                      <a:srgbClr val="C00000"/>
                    </a:solidFill>
                  </a:rPr>
                  <a:t>0.286</a:t>
                </a:r>
                <a:endParaRPr lang="en-SG" b="1" dirty="0" smtClean="0">
                  <a:solidFill>
                    <a:srgbClr val="C00000"/>
                  </a:solidFill>
                </a:endParaRPr>
              </a:p>
              <a:p>
                <a:r>
                  <a:rPr lang="en-SG" dirty="0" smtClean="0"/>
                  <a:t>Max = </a:t>
                </a:r>
                <a:r>
                  <a:rPr lang="en-SG" b="1" dirty="0">
                    <a:solidFill>
                      <a:srgbClr val="C00000"/>
                    </a:solidFill>
                  </a:rPr>
                  <a:t>0.598</a:t>
                </a:r>
                <a:endParaRPr lang="en-SG" b="1" dirty="0" smtClean="0">
                  <a:solidFill>
                    <a:srgbClr val="C00000"/>
                  </a:solidFill>
                </a:endParaRPr>
              </a:p>
            </p:txBody>
          </p:sp>
          <p:sp>
            <p:nvSpPr>
              <p:cNvPr id="13" name="TextBox 12"/>
              <p:cNvSpPr txBox="1"/>
              <p:nvPr/>
            </p:nvSpPr>
            <p:spPr>
              <a:xfrm>
                <a:off x="4948389" y="5485819"/>
                <a:ext cx="2366687" cy="1061830"/>
              </a:xfrm>
              <a:prstGeom prst="rect">
                <a:avLst/>
              </a:prstGeom>
              <a:noFill/>
            </p:spPr>
            <p:txBody>
              <a:bodyPr wrap="square" rtlCol="0">
                <a:spAutoFit/>
              </a:bodyPr>
              <a:lstStyle/>
              <a:p>
                <a:r>
                  <a:rPr lang="en-SG" dirty="0" smtClean="0"/>
                  <a:t>Min = 0.000</a:t>
                </a:r>
              </a:p>
              <a:p>
                <a:r>
                  <a:rPr lang="en-SG" dirty="0" smtClean="0"/>
                  <a:t>Mean =  </a:t>
                </a:r>
                <a:r>
                  <a:rPr lang="en-US" b="1" dirty="0">
                    <a:solidFill>
                      <a:srgbClr val="00B050"/>
                    </a:solidFill>
                  </a:rPr>
                  <a:t>0.316</a:t>
                </a:r>
                <a:endParaRPr lang="en-SG" b="1" dirty="0" smtClean="0">
                  <a:solidFill>
                    <a:srgbClr val="00B050"/>
                  </a:solidFill>
                </a:endParaRPr>
              </a:p>
              <a:p>
                <a:r>
                  <a:rPr lang="en-SG" dirty="0" smtClean="0"/>
                  <a:t>Max = </a:t>
                </a:r>
                <a:r>
                  <a:rPr lang="en-SG" b="1" dirty="0" smtClean="0">
                    <a:solidFill>
                      <a:srgbClr val="00B050"/>
                    </a:solidFill>
                  </a:rPr>
                  <a:t>1.000</a:t>
                </a:r>
              </a:p>
            </p:txBody>
          </p:sp>
          <p:pic>
            <p:nvPicPr>
              <p:cNvPr id="14" name="Picture 2" descr="Image result for wrong ic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50000"/>
              <a:stretch/>
            </p:blipFill>
            <p:spPr bwMode="auto">
              <a:xfrm>
                <a:off x="2895601" y="5598079"/>
                <a:ext cx="673553" cy="6988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wrong ic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00"/>
              <a:stretch/>
            </p:blipFill>
            <p:spPr bwMode="auto">
              <a:xfrm>
                <a:off x="6978299" y="5710338"/>
                <a:ext cx="673553" cy="698811"/>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2511604" y="1782465"/>
                <a:ext cx="3932337" cy="761137"/>
                <a:chOff x="2511604" y="1782465"/>
                <a:chExt cx="3932337" cy="761137"/>
              </a:xfrm>
            </p:grpSpPr>
            <p:sp>
              <p:nvSpPr>
                <p:cNvPr id="17" name="Rectangle 16"/>
                <p:cNvSpPr/>
                <p:nvPr/>
              </p:nvSpPr>
              <p:spPr>
                <a:xfrm>
                  <a:off x="2622253" y="1782465"/>
                  <a:ext cx="3495316" cy="369332"/>
                </a:xfrm>
                <a:prstGeom prst="rect">
                  <a:avLst/>
                </a:prstGeom>
              </p:spPr>
              <p:txBody>
                <a:bodyPr wrap="none">
                  <a:spAutoFit/>
                </a:bodyPr>
                <a:lstStyle/>
                <a:p>
                  <a:r>
                    <a:rPr lang="en-SG" b="1" dirty="0" smtClean="0">
                      <a:solidFill>
                        <a:schemeClr val="accent6">
                          <a:lumMod val="50000"/>
                        </a:schemeClr>
                      </a:solidFill>
                    </a:rPr>
                    <a:t>Average number of items per topic</a:t>
                  </a:r>
                  <a:endParaRPr lang="en-US" dirty="0"/>
                </a:p>
              </p:txBody>
            </p:sp>
            <p:grpSp>
              <p:nvGrpSpPr>
                <p:cNvPr id="25" name="Group 24"/>
                <p:cNvGrpSpPr/>
                <p:nvPr/>
              </p:nvGrpSpPr>
              <p:grpSpPr>
                <a:xfrm>
                  <a:off x="2511604" y="2107809"/>
                  <a:ext cx="3932337" cy="435793"/>
                  <a:chOff x="2511604" y="2107809"/>
                  <a:chExt cx="3932337" cy="435793"/>
                </a:xfrm>
              </p:grpSpPr>
              <p:cxnSp>
                <p:nvCxnSpPr>
                  <p:cNvPr id="19" name="Straight Arrow Connector 18"/>
                  <p:cNvCxnSpPr/>
                  <p:nvPr/>
                </p:nvCxnSpPr>
                <p:spPr>
                  <a:xfrm flipH="1">
                    <a:off x="2895601" y="2151797"/>
                    <a:ext cx="673553" cy="362803"/>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074332" y="2151797"/>
                    <a:ext cx="716866" cy="391805"/>
                  </a:xfrm>
                  <a:prstGeom prst="straightConnector1">
                    <a:avLst/>
                  </a:prstGeom>
                  <a:ln w="3810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511604" y="2107809"/>
                    <a:ext cx="720773" cy="369332"/>
                  </a:xfrm>
                  <a:prstGeom prst="rect">
                    <a:avLst/>
                  </a:prstGeom>
                  <a:noFill/>
                </p:spPr>
                <p:txBody>
                  <a:bodyPr wrap="square" rtlCol="0">
                    <a:spAutoFit/>
                  </a:bodyPr>
                  <a:lstStyle/>
                  <a:p>
                    <a:r>
                      <a:rPr lang="en-SG" b="1" dirty="0" smtClean="0">
                        <a:solidFill>
                          <a:srgbClr val="C00000"/>
                        </a:solidFill>
                      </a:rPr>
                      <a:t>500</a:t>
                    </a:r>
                    <a:endParaRPr lang="en-US" b="1" dirty="0">
                      <a:solidFill>
                        <a:srgbClr val="C00000"/>
                      </a:solidFill>
                    </a:endParaRPr>
                  </a:p>
                </p:txBody>
              </p:sp>
              <p:sp>
                <p:nvSpPr>
                  <p:cNvPr id="24" name="Rectangle 23"/>
                  <p:cNvSpPr/>
                  <p:nvPr/>
                </p:nvSpPr>
                <p:spPr>
                  <a:xfrm>
                    <a:off x="5791198" y="2107809"/>
                    <a:ext cx="652743" cy="369332"/>
                  </a:xfrm>
                  <a:prstGeom prst="rect">
                    <a:avLst/>
                  </a:prstGeom>
                </p:spPr>
                <p:txBody>
                  <a:bodyPr wrap="none">
                    <a:spAutoFit/>
                  </a:bodyPr>
                  <a:lstStyle/>
                  <a:p>
                    <a:r>
                      <a:rPr lang="en-SG" b="1" dirty="0" smtClean="0">
                        <a:solidFill>
                          <a:schemeClr val="accent3">
                            <a:lumMod val="75000"/>
                          </a:schemeClr>
                        </a:solidFill>
                      </a:rPr>
                      <a:t>1000</a:t>
                    </a:r>
                    <a:endParaRPr lang="en-US" b="1" dirty="0">
                      <a:solidFill>
                        <a:schemeClr val="accent3">
                          <a:lumMod val="75000"/>
                        </a:schemeClr>
                      </a:solidFill>
                    </a:endParaRPr>
                  </a:p>
                </p:txBody>
              </p:sp>
            </p:grpSp>
          </p:grpSp>
        </p:grpSp>
      </p:grpSp>
    </p:spTree>
    <p:extLst>
      <p:ext uri="{BB962C8B-B14F-4D97-AF65-F5344CB8AC3E}">
        <p14:creationId xmlns:p14="http://schemas.microsoft.com/office/powerpoint/2010/main" val="33064007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sp>
        <p:nvSpPr>
          <p:cNvPr id="5" name="TextBox 4"/>
          <p:cNvSpPr txBox="1"/>
          <p:nvPr/>
        </p:nvSpPr>
        <p:spPr>
          <a:xfrm>
            <a:off x="3048000" y="944211"/>
            <a:ext cx="5787594" cy="830997"/>
          </a:xfrm>
          <a:prstGeom prst="rect">
            <a:avLst/>
          </a:prstGeom>
          <a:noFill/>
        </p:spPr>
        <p:txBody>
          <a:bodyPr wrap="square" rtlCol="0">
            <a:spAutoFit/>
          </a:bodyPr>
          <a:lstStyle/>
          <a:p>
            <a:pPr algn="ctr"/>
            <a:r>
              <a:rPr lang="en-SG" sz="2400" b="1" dirty="0" smtClean="0">
                <a:solidFill>
                  <a:schemeClr val="accent5">
                    <a:lumMod val="75000"/>
                  </a:schemeClr>
                </a:solidFill>
              </a:rPr>
              <a:t>LDA cluster quality evaluation</a:t>
            </a:r>
          </a:p>
          <a:p>
            <a:pPr algn="ctr"/>
            <a:r>
              <a:rPr lang="en-SG" sz="2400" dirty="0" smtClean="0">
                <a:solidFill>
                  <a:schemeClr val="accent4">
                    <a:lumMod val="75000"/>
                  </a:schemeClr>
                </a:solidFill>
              </a:rPr>
              <a:t>2. Within Cluster Average Title Distance</a:t>
            </a:r>
            <a:endParaRPr lang="en-US" sz="2400" dirty="0" smtClean="0">
              <a:solidFill>
                <a:schemeClr val="accent4">
                  <a:lumMod val="75000"/>
                </a:schemeClr>
              </a:solidFill>
            </a:endParaRPr>
          </a:p>
        </p:txBody>
      </p:sp>
      <p:grpSp>
        <p:nvGrpSpPr>
          <p:cNvPr id="7" name="Group 6"/>
          <p:cNvGrpSpPr/>
          <p:nvPr/>
        </p:nvGrpSpPr>
        <p:grpSpPr>
          <a:xfrm>
            <a:off x="360136" y="1779392"/>
            <a:ext cx="8552447" cy="1659523"/>
            <a:chOff x="483268" y="5008729"/>
            <a:chExt cx="8552447" cy="1659523"/>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68" y="5008729"/>
              <a:ext cx="6912143" cy="1659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ight Brace 8"/>
            <p:cNvSpPr/>
            <p:nvPr/>
          </p:nvSpPr>
          <p:spPr>
            <a:xfrm>
              <a:off x="7551821" y="5008729"/>
              <a:ext cx="152400" cy="1575785"/>
            </a:xfrm>
            <a:prstGeom prst="rightBrace">
              <a:avLst/>
            </a:prstGeom>
            <a:ln>
              <a:solidFill>
                <a:schemeClr val="accent5">
                  <a:lumMod val="75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10" name="TextBox 9"/>
            <p:cNvSpPr txBox="1"/>
            <p:nvPr/>
          </p:nvSpPr>
          <p:spPr>
            <a:xfrm>
              <a:off x="7840578" y="5334956"/>
              <a:ext cx="1195137" cy="923330"/>
            </a:xfrm>
            <a:prstGeom prst="rect">
              <a:avLst/>
            </a:prstGeom>
            <a:noFill/>
          </p:spPr>
          <p:txBody>
            <a:bodyPr wrap="square" rtlCol="0">
              <a:spAutoFit/>
            </a:bodyPr>
            <a:lstStyle/>
            <a:p>
              <a:r>
                <a:rPr lang="en-SG" b="1" dirty="0" smtClean="0">
                  <a:solidFill>
                    <a:schemeClr val="accent5">
                      <a:lumMod val="75000"/>
                    </a:schemeClr>
                  </a:solidFill>
                </a:rPr>
                <a:t>Weighted</a:t>
              </a:r>
            </a:p>
            <a:p>
              <a:r>
                <a:rPr lang="en-SG" b="1" dirty="0" smtClean="0">
                  <a:solidFill>
                    <a:schemeClr val="accent5">
                      <a:lumMod val="75000"/>
                    </a:schemeClr>
                  </a:solidFill>
                </a:rPr>
                <a:t>Binary Frequency</a:t>
              </a:r>
              <a:endParaRPr lang="en-US" b="1" dirty="0">
                <a:solidFill>
                  <a:schemeClr val="accent5">
                    <a:lumMod val="75000"/>
                  </a:schemeClr>
                </a:solidFill>
              </a:endParaRPr>
            </a:p>
          </p:txBody>
        </p:sp>
      </p:grpSp>
      <p:grpSp>
        <p:nvGrpSpPr>
          <p:cNvPr id="11" name="Group 10"/>
          <p:cNvGrpSpPr/>
          <p:nvPr/>
        </p:nvGrpSpPr>
        <p:grpSpPr>
          <a:xfrm>
            <a:off x="1159508" y="3355177"/>
            <a:ext cx="6924675" cy="1035067"/>
            <a:chOff x="310290" y="3489308"/>
            <a:chExt cx="6924675" cy="1035067"/>
          </a:xfrm>
        </p:grpSpPr>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90" y="3886200"/>
              <a:ext cx="69246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Down Arrow 12"/>
            <p:cNvSpPr/>
            <p:nvPr/>
          </p:nvSpPr>
          <p:spPr>
            <a:xfrm>
              <a:off x="2667000" y="3564523"/>
              <a:ext cx="304800" cy="321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3489308"/>
              <a:ext cx="2133600" cy="369332"/>
            </a:xfrm>
            <a:prstGeom prst="rect">
              <a:avLst/>
            </a:prstGeom>
            <a:noFill/>
          </p:spPr>
          <p:txBody>
            <a:bodyPr wrap="square" rtlCol="0">
              <a:spAutoFit/>
            </a:bodyPr>
            <a:lstStyle/>
            <a:p>
              <a:r>
                <a:rPr lang="en-SG" b="1" dirty="0" smtClean="0">
                  <a:solidFill>
                    <a:schemeClr val="accent5">
                      <a:lumMod val="50000"/>
                    </a:schemeClr>
                  </a:solidFill>
                </a:rPr>
                <a:t>Average</a:t>
              </a:r>
              <a:endParaRPr lang="en-US" b="1" dirty="0">
                <a:solidFill>
                  <a:schemeClr val="accent5">
                    <a:lumMod val="50000"/>
                  </a:schemeClr>
                </a:solidFill>
              </a:endParaRPr>
            </a:p>
          </p:txBody>
        </p:sp>
      </p:grpSp>
      <p:sp>
        <p:nvSpPr>
          <p:cNvPr id="3" name="AutoShape 4" descr="Image result for cosine dista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7" descr="Image result for cosine distanc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Group 16"/>
          <p:cNvGrpSpPr/>
          <p:nvPr/>
        </p:nvGrpSpPr>
        <p:grpSpPr>
          <a:xfrm>
            <a:off x="288878" y="3462234"/>
            <a:ext cx="5402568" cy="2891426"/>
            <a:chOff x="239032" y="3587842"/>
            <a:chExt cx="5402568" cy="2891426"/>
          </a:xfrm>
        </p:grpSpPr>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975" y="5869668"/>
              <a:ext cx="40576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Down Arrow 19"/>
            <p:cNvSpPr/>
            <p:nvPr/>
          </p:nvSpPr>
          <p:spPr>
            <a:xfrm>
              <a:off x="667657" y="3587842"/>
              <a:ext cx="304800" cy="22033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1295400" y="4672965"/>
              <a:ext cx="304800" cy="11016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39032" y="4900638"/>
              <a:ext cx="1970768" cy="369332"/>
            </a:xfrm>
            <a:prstGeom prst="rect">
              <a:avLst/>
            </a:prstGeom>
            <a:solidFill>
              <a:schemeClr val="bg1">
                <a:alpha val="50000"/>
              </a:schemeClr>
            </a:solidFill>
          </p:spPr>
          <p:txBody>
            <a:bodyPr wrap="square" rtlCol="0">
              <a:spAutoFit/>
            </a:bodyPr>
            <a:lstStyle/>
            <a:p>
              <a:r>
                <a:rPr lang="en-SG" b="1" dirty="0" smtClean="0">
                  <a:solidFill>
                    <a:schemeClr val="accent2">
                      <a:lumMod val="50000"/>
                    </a:schemeClr>
                  </a:solidFill>
                </a:rPr>
                <a:t>Cosine Distance</a:t>
              </a:r>
              <a:endParaRPr lang="en-US" b="1" dirty="0">
                <a:solidFill>
                  <a:schemeClr val="accent2">
                    <a:lumMod val="50000"/>
                  </a:schemeClr>
                </a:solidFill>
              </a:endParaRPr>
            </a:p>
          </p:txBody>
        </p:sp>
        <p:pic>
          <p:nvPicPr>
            <p:cNvPr id="61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4186" y="4671626"/>
              <a:ext cx="3697414" cy="108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9" name="Group 18"/>
          <p:cNvGrpSpPr/>
          <p:nvPr/>
        </p:nvGrpSpPr>
        <p:grpSpPr>
          <a:xfrm>
            <a:off x="4612357" y="5888021"/>
            <a:ext cx="3362095" cy="439026"/>
            <a:chOff x="4612357" y="5888021"/>
            <a:chExt cx="3362095" cy="439026"/>
          </a:xfrm>
        </p:grpSpPr>
        <p:sp>
          <p:nvSpPr>
            <p:cNvPr id="18" name="Rounded Rectangle 17"/>
            <p:cNvSpPr/>
            <p:nvPr/>
          </p:nvSpPr>
          <p:spPr>
            <a:xfrm>
              <a:off x="5562599" y="5888021"/>
              <a:ext cx="2411853" cy="43902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b="1" dirty="0" smtClean="0"/>
                <a:t>Average Title Distance</a:t>
              </a:r>
              <a:endParaRPr lang="en-US" b="1" dirty="0"/>
            </a:p>
          </p:txBody>
        </p:sp>
        <p:sp>
          <p:nvSpPr>
            <p:cNvPr id="25" name="Down Arrow 24"/>
            <p:cNvSpPr/>
            <p:nvPr/>
          </p:nvSpPr>
          <p:spPr>
            <a:xfrm rot="16200000">
              <a:off x="4820780" y="5746712"/>
              <a:ext cx="304800" cy="72164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531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199" cy="1143000"/>
          </a:xfrm>
        </p:spPr>
        <p:txBody>
          <a:bodyPr/>
          <a:lstStyle/>
          <a:p>
            <a:pPr algn="l"/>
            <a:r>
              <a:rPr lang="en-US" altLang="zh-CN" dirty="0" smtClean="0"/>
              <a:t>Problem</a:t>
            </a:r>
            <a:r>
              <a:rPr lang="en-SG" altLang="zh-CN" dirty="0" smtClean="0"/>
              <a:t> Statement</a:t>
            </a:r>
            <a:endParaRPr lang="en-US" dirty="0"/>
          </a:p>
        </p:txBody>
      </p:sp>
      <p:sp>
        <p:nvSpPr>
          <p:cNvPr id="4" name="Content Placeholder 3"/>
          <p:cNvSpPr>
            <a:spLocks noGrp="1"/>
          </p:cNvSpPr>
          <p:nvPr>
            <p:ph idx="1"/>
          </p:nvPr>
        </p:nvSpPr>
        <p:spPr>
          <a:xfrm>
            <a:off x="457200" y="1524000"/>
            <a:ext cx="8450680" cy="4754563"/>
          </a:xfrm>
        </p:spPr>
        <p:txBody>
          <a:bodyPr>
            <a:normAutofit fontScale="92500"/>
          </a:bodyPr>
          <a:lstStyle/>
          <a:p>
            <a:pPr marL="0" indent="0">
              <a:buNone/>
            </a:pPr>
            <a:r>
              <a:rPr lang="en-US" altLang="zh-CN" sz="2800" b="1" dirty="0" smtClean="0">
                <a:solidFill>
                  <a:schemeClr val="accent6">
                    <a:lumMod val="50000"/>
                  </a:schemeClr>
                </a:solidFill>
              </a:rPr>
              <a:t>Task</a:t>
            </a:r>
            <a:r>
              <a:rPr lang="en-US" altLang="zh-CN" sz="2800" dirty="0" smtClean="0">
                <a:solidFill>
                  <a:schemeClr val="accent6">
                    <a:lumMod val="50000"/>
                  </a:schemeClr>
                </a:solidFill>
              </a:rPr>
              <a:t>: Base</a:t>
            </a:r>
            <a:r>
              <a:rPr lang="en-SG" altLang="zh-CN" sz="2800" dirty="0" smtClean="0">
                <a:solidFill>
                  <a:schemeClr val="accent6">
                    <a:lumMod val="50000"/>
                  </a:schemeClr>
                </a:solidFill>
              </a:rPr>
              <a:t>d on the data given, group</a:t>
            </a:r>
            <a:r>
              <a:rPr lang="en-US" sz="2800" dirty="0">
                <a:solidFill>
                  <a:schemeClr val="accent6">
                    <a:lumMod val="50000"/>
                  </a:schemeClr>
                </a:solidFill>
              </a:rPr>
              <a:t> the same</a:t>
            </a:r>
            <a:r>
              <a:rPr lang="en-SG" altLang="zh-CN" sz="2800" dirty="0" smtClean="0">
                <a:solidFill>
                  <a:schemeClr val="accent6">
                    <a:lumMod val="50000"/>
                  </a:schemeClr>
                </a:solidFill>
              </a:rPr>
              <a:t> products together </a:t>
            </a:r>
            <a:r>
              <a:rPr lang="en-US" sz="2800" dirty="0" smtClean="0">
                <a:solidFill>
                  <a:schemeClr val="accent6">
                    <a:lumMod val="50000"/>
                  </a:schemeClr>
                </a:solidFill>
              </a:rPr>
              <a:t>for future analysis</a:t>
            </a:r>
          </a:p>
          <a:p>
            <a:pPr lvl="1"/>
            <a:r>
              <a:rPr lang="en-SG" sz="2400" dirty="0" smtClean="0">
                <a:solidFill>
                  <a:schemeClr val="accent6">
                    <a:lumMod val="50000"/>
                  </a:schemeClr>
                </a:solidFill>
              </a:rPr>
              <a:t>Generation of </a:t>
            </a:r>
            <a:r>
              <a:rPr lang="en-US" sz="2400" dirty="0">
                <a:solidFill>
                  <a:schemeClr val="accent6">
                    <a:lumMod val="50000"/>
                  </a:schemeClr>
                </a:solidFill>
              </a:rPr>
              <a:t>descriptive and concise</a:t>
            </a:r>
            <a:r>
              <a:rPr lang="en-SG" sz="2400" dirty="0" smtClean="0">
                <a:solidFill>
                  <a:schemeClr val="accent6">
                    <a:lumMod val="50000"/>
                  </a:schemeClr>
                </a:solidFill>
              </a:rPr>
              <a:t> group names</a:t>
            </a:r>
          </a:p>
          <a:p>
            <a:pPr lvl="1"/>
            <a:r>
              <a:rPr lang="en-SG" sz="2400" dirty="0" smtClean="0">
                <a:solidFill>
                  <a:schemeClr val="accent6">
                    <a:lumMod val="50000"/>
                  </a:schemeClr>
                </a:solidFill>
              </a:rPr>
              <a:t>Include possible additional features</a:t>
            </a:r>
          </a:p>
          <a:p>
            <a:pPr lvl="1"/>
            <a:r>
              <a:rPr lang="en-SG" sz="2400" dirty="0" smtClean="0">
                <a:solidFill>
                  <a:schemeClr val="accent6">
                    <a:lumMod val="50000"/>
                  </a:schemeClr>
                </a:solidFill>
              </a:rPr>
              <a:t>Evaluate grouping qualities</a:t>
            </a:r>
          </a:p>
          <a:p>
            <a:pPr lvl="1"/>
            <a:endParaRPr lang="en-SG" sz="2400" dirty="0" smtClean="0">
              <a:solidFill>
                <a:schemeClr val="accent6">
                  <a:lumMod val="50000"/>
                </a:schemeClr>
              </a:solidFill>
            </a:endParaRPr>
          </a:p>
          <a:p>
            <a:pPr marL="0" indent="0">
              <a:buNone/>
            </a:pPr>
            <a:r>
              <a:rPr lang="en-US" altLang="zh-CN" sz="2800" b="1" dirty="0" smtClean="0">
                <a:solidFill>
                  <a:schemeClr val="accent5">
                    <a:lumMod val="50000"/>
                  </a:schemeClr>
                </a:solidFill>
              </a:rPr>
              <a:t>Challenges</a:t>
            </a:r>
            <a:r>
              <a:rPr lang="en-US" altLang="zh-CN" sz="2800" dirty="0" smtClean="0">
                <a:solidFill>
                  <a:schemeClr val="accent5">
                    <a:lumMod val="50000"/>
                  </a:schemeClr>
                </a:solidFill>
              </a:rPr>
              <a:t>: </a:t>
            </a:r>
          </a:p>
          <a:p>
            <a:pPr lvl="1"/>
            <a:r>
              <a:rPr lang="en-SG" sz="2400" dirty="0" smtClean="0">
                <a:solidFill>
                  <a:schemeClr val="accent5">
                    <a:lumMod val="50000"/>
                  </a:schemeClr>
                </a:solidFill>
              </a:rPr>
              <a:t>Unsupervised learning</a:t>
            </a:r>
          </a:p>
          <a:p>
            <a:pPr lvl="1"/>
            <a:r>
              <a:rPr lang="en-SG" sz="2400" dirty="0" smtClean="0">
                <a:solidFill>
                  <a:schemeClr val="accent5">
                    <a:lumMod val="50000"/>
                  </a:schemeClr>
                </a:solidFill>
              </a:rPr>
              <a:t>The same product </a:t>
            </a:r>
            <a:r>
              <a:rPr lang="en-SG" sz="2400" dirty="0">
                <a:solidFill>
                  <a:schemeClr val="accent5">
                    <a:lumMod val="50000"/>
                  </a:schemeClr>
                </a:solidFill>
              </a:rPr>
              <a:t>can be named </a:t>
            </a:r>
            <a:r>
              <a:rPr lang="en-SG" sz="2400" dirty="0" smtClean="0">
                <a:solidFill>
                  <a:schemeClr val="accent5">
                    <a:lumMod val="50000"/>
                  </a:schemeClr>
                </a:solidFill>
              </a:rPr>
              <a:t>differently </a:t>
            </a:r>
            <a:r>
              <a:rPr lang="en-SG" sz="2400" dirty="0">
                <a:solidFill>
                  <a:schemeClr val="accent5">
                    <a:lumMod val="50000"/>
                  </a:schemeClr>
                </a:solidFill>
              </a:rPr>
              <a:t>by different sellers. </a:t>
            </a:r>
            <a:endParaRPr lang="en-SG" sz="2400" dirty="0" smtClean="0">
              <a:solidFill>
                <a:schemeClr val="accent5">
                  <a:lumMod val="50000"/>
                </a:schemeClr>
              </a:solidFill>
            </a:endParaRPr>
          </a:p>
          <a:p>
            <a:pPr lvl="1"/>
            <a:r>
              <a:rPr lang="en-SG" sz="2400" dirty="0" smtClean="0">
                <a:solidFill>
                  <a:schemeClr val="accent5">
                    <a:lumMod val="50000"/>
                  </a:schemeClr>
                </a:solidFill>
              </a:rPr>
              <a:t>Text </a:t>
            </a:r>
            <a:r>
              <a:rPr lang="en-SG" sz="2400" dirty="0">
                <a:solidFill>
                  <a:schemeClr val="accent5">
                    <a:lumMod val="50000"/>
                  </a:schemeClr>
                </a:solidFill>
              </a:rPr>
              <a:t>may contain </a:t>
            </a:r>
            <a:r>
              <a:rPr lang="en-SG" sz="2400" dirty="0" smtClean="0">
                <a:solidFill>
                  <a:schemeClr val="accent5">
                    <a:lumMod val="50000"/>
                  </a:schemeClr>
                </a:solidFill>
              </a:rPr>
              <a:t>either only one language or several </a:t>
            </a:r>
            <a:r>
              <a:rPr lang="en-SG" sz="2400" dirty="0">
                <a:solidFill>
                  <a:schemeClr val="accent5">
                    <a:lumMod val="50000"/>
                  </a:schemeClr>
                </a:solidFill>
              </a:rPr>
              <a:t>languages.</a:t>
            </a:r>
          </a:p>
          <a:p>
            <a:pPr lvl="1"/>
            <a:r>
              <a:rPr lang="en-SG" sz="2400" dirty="0" smtClean="0">
                <a:solidFill>
                  <a:schemeClr val="accent5">
                    <a:lumMod val="50000"/>
                  </a:schemeClr>
                </a:solidFill>
              </a:rPr>
              <a:t>Numbers </a:t>
            </a:r>
            <a:r>
              <a:rPr lang="en-SG" sz="2400" dirty="0">
                <a:solidFill>
                  <a:schemeClr val="accent5">
                    <a:lumMod val="50000"/>
                  </a:schemeClr>
                </a:solidFill>
              </a:rPr>
              <a:t>in the title can be in both digit format and word format.</a:t>
            </a:r>
            <a:endParaRPr lang="en-SG" sz="2400" dirty="0" smtClean="0">
              <a:solidFill>
                <a:schemeClr val="accent5">
                  <a:lumMod val="50000"/>
                </a:schemeClr>
              </a:solidFill>
            </a:endParaRPr>
          </a:p>
        </p:txBody>
      </p:sp>
      <p:pic>
        <p:nvPicPr>
          <p:cNvPr id="5" name="Picture 2" descr="Image result for shop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320" y="457200"/>
            <a:ext cx="731421" cy="75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23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randombar(horizontal)">
                                      <p:cBhvr>
                                        <p:cTn id="7" dur="500"/>
                                        <p:tgtEl>
                                          <p:spTgt spid="4">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6" end="6"/>
                                            </p:txEl>
                                          </p:spTgt>
                                        </p:tgtEl>
                                        <p:attrNameLst>
                                          <p:attrName>style.visibility</p:attrName>
                                        </p:attrNameLst>
                                      </p:cBhvr>
                                      <p:to>
                                        <p:strVal val="visible"/>
                                      </p:to>
                                    </p:set>
                                    <p:animEffect transition="in" filter="randombar(horizontal)">
                                      <p:cBhvr>
                                        <p:cTn id="10" dur="500"/>
                                        <p:tgtEl>
                                          <p:spTgt spid="4">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animEffect transition="in" filter="randombar(horizontal)">
                                      <p:cBhvr>
                                        <p:cTn id="13" dur="500"/>
                                        <p:tgtEl>
                                          <p:spTgt spid="4">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xEl>
                                              <p:pRg st="8" end="8"/>
                                            </p:txEl>
                                          </p:spTgt>
                                        </p:tgtEl>
                                        <p:attrNameLst>
                                          <p:attrName>style.visibility</p:attrName>
                                        </p:attrNameLst>
                                      </p:cBhvr>
                                      <p:to>
                                        <p:strVal val="visible"/>
                                      </p:to>
                                    </p:set>
                                    <p:animEffect transition="in" filter="randombar(horizontal)">
                                      <p:cBhvr>
                                        <p:cTn id="16" dur="500"/>
                                        <p:tgtEl>
                                          <p:spTgt spid="4">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animEffect transition="in" filter="randombar(horizontal)">
                                      <p:cBhvr>
                                        <p:cTn id="19"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esktop\Figure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54" y="1765692"/>
            <a:ext cx="6818108" cy="50923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sp>
        <p:nvSpPr>
          <p:cNvPr id="5" name="TextBox 4"/>
          <p:cNvSpPr txBox="1"/>
          <p:nvPr/>
        </p:nvSpPr>
        <p:spPr>
          <a:xfrm>
            <a:off x="3048000" y="944211"/>
            <a:ext cx="5787594" cy="830997"/>
          </a:xfrm>
          <a:prstGeom prst="rect">
            <a:avLst/>
          </a:prstGeom>
          <a:noFill/>
        </p:spPr>
        <p:txBody>
          <a:bodyPr wrap="square" rtlCol="0">
            <a:spAutoFit/>
          </a:bodyPr>
          <a:lstStyle/>
          <a:p>
            <a:pPr algn="ctr"/>
            <a:r>
              <a:rPr lang="en-SG" sz="2400" b="1" dirty="0" smtClean="0">
                <a:solidFill>
                  <a:schemeClr val="accent5">
                    <a:lumMod val="75000"/>
                  </a:schemeClr>
                </a:solidFill>
              </a:rPr>
              <a:t>LDA cluster quality evaluation</a:t>
            </a:r>
          </a:p>
          <a:p>
            <a:pPr algn="ctr"/>
            <a:r>
              <a:rPr lang="en-SG" sz="2400" dirty="0" smtClean="0">
                <a:solidFill>
                  <a:schemeClr val="accent4">
                    <a:lumMod val="75000"/>
                  </a:schemeClr>
                </a:solidFill>
              </a:rPr>
              <a:t>2. Within Cluster Average Title Distance</a:t>
            </a:r>
            <a:endParaRPr lang="en-US" sz="2400" dirty="0" smtClean="0">
              <a:solidFill>
                <a:schemeClr val="accent4">
                  <a:lumMod val="75000"/>
                </a:schemeClr>
              </a:solidFill>
            </a:endParaRPr>
          </a:p>
        </p:txBody>
      </p:sp>
      <p:grpSp>
        <p:nvGrpSpPr>
          <p:cNvPr id="8" name="Group 7"/>
          <p:cNvGrpSpPr/>
          <p:nvPr/>
        </p:nvGrpSpPr>
        <p:grpSpPr>
          <a:xfrm>
            <a:off x="702162" y="2362200"/>
            <a:ext cx="8315773" cy="1222991"/>
            <a:chOff x="689462" y="3526809"/>
            <a:chExt cx="8315773" cy="1222991"/>
          </a:xfrm>
        </p:grpSpPr>
        <p:cxnSp>
          <p:nvCxnSpPr>
            <p:cNvPr id="6" name="Straight Connector 5"/>
            <p:cNvCxnSpPr/>
            <p:nvPr/>
          </p:nvCxnSpPr>
          <p:spPr>
            <a:xfrm>
              <a:off x="689462" y="4749800"/>
              <a:ext cx="7239000" cy="0"/>
            </a:xfrm>
            <a:prstGeom prst="line">
              <a:avLst/>
            </a:prstGeom>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6851689" y="3526809"/>
              <a:ext cx="2153546" cy="1200329"/>
            </a:xfrm>
            <a:prstGeom prst="rect">
              <a:avLst/>
            </a:prstGeom>
            <a:noFill/>
          </p:spPr>
          <p:txBody>
            <a:bodyPr wrap="square" rtlCol="0">
              <a:spAutoFit/>
            </a:bodyPr>
            <a:lstStyle/>
            <a:p>
              <a:r>
                <a:rPr lang="en-SG" b="1" dirty="0" smtClean="0">
                  <a:solidFill>
                    <a:srgbClr val="C00000"/>
                  </a:solidFill>
                </a:rPr>
                <a:t>Threshold</a:t>
              </a:r>
              <a:r>
                <a:rPr lang="en-SG" dirty="0" smtClean="0">
                  <a:solidFill>
                    <a:srgbClr val="C00000"/>
                  </a:solidFill>
                </a:rPr>
                <a:t> needed to decide the groups which should be </a:t>
              </a:r>
              <a:r>
                <a:rPr lang="en-SG" b="1" i="1" u="sng" dirty="0" smtClean="0">
                  <a:solidFill>
                    <a:srgbClr val="C00000"/>
                  </a:solidFill>
                </a:rPr>
                <a:t>further separated</a:t>
              </a:r>
              <a:endParaRPr lang="en-US" b="1" i="1" u="sng" dirty="0">
                <a:solidFill>
                  <a:srgbClr val="C00000"/>
                </a:solidFill>
              </a:endParaRPr>
            </a:p>
          </p:txBody>
        </p:sp>
      </p:grpSp>
      <p:grpSp>
        <p:nvGrpSpPr>
          <p:cNvPr id="10" name="Group 9"/>
          <p:cNvGrpSpPr/>
          <p:nvPr/>
        </p:nvGrpSpPr>
        <p:grpSpPr>
          <a:xfrm>
            <a:off x="702162" y="4333259"/>
            <a:ext cx="8315773" cy="379294"/>
            <a:chOff x="689462" y="4370506"/>
            <a:chExt cx="8315773" cy="379294"/>
          </a:xfrm>
        </p:grpSpPr>
        <p:cxnSp>
          <p:nvCxnSpPr>
            <p:cNvPr id="11" name="Straight Connector 10"/>
            <p:cNvCxnSpPr/>
            <p:nvPr/>
          </p:nvCxnSpPr>
          <p:spPr>
            <a:xfrm>
              <a:off x="689462" y="4749800"/>
              <a:ext cx="7239000" cy="0"/>
            </a:xfrm>
            <a:prstGeom prst="line">
              <a:avLst/>
            </a:prstGeom>
          </p:spPr>
          <p:style>
            <a:lnRef idx="2">
              <a:schemeClr val="accent3"/>
            </a:lnRef>
            <a:fillRef idx="0">
              <a:schemeClr val="accent3"/>
            </a:fillRef>
            <a:effectRef idx="1">
              <a:schemeClr val="accent3"/>
            </a:effectRef>
            <a:fontRef idx="minor">
              <a:schemeClr val="tx1"/>
            </a:fontRef>
          </p:style>
        </p:cxnSp>
        <p:sp>
          <p:nvSpPr>
            <p:cNvPr id="12" name="TextBox 11"/>
            <p:cNvSpPr txBox="1"/>
            <p:nvPr/>
          </p:nvSpPr>
          <p:spPr>
            <a:xfrm>
              <a:off x="6851689" y="4370506"/>
              <a:ext cx="2153546" cy="369332"/>
            </a:xfrm>
            <a:prstGeom prst="rect">
              <a:avLst/>
            </a:prstGeom>
            <a:noFill/>
          </p:spPr>
          <p:txBody>
            <a:bodyPr wrap="square" rtlCol="0">
              <a:spAutoFit/>
            </a:bodyPr>
            <a:lstStyle/>
            <a:p>
              <a:r>
                <a:rPr lang="en-SG" b="1" dirty="0" smtClean="0">
                  <a:solidFill>
                    <a:schemeClr val="accent3">
                      <a:lumMod val="75000"/>
                    </a:schemeClr>
                  </a:solidFill>
                </a:rPr>
                <a:t>Small sized  groups</a:t>
              </a:r>
              <a:endParaRPr lang="en-US" b="1" dirty="0">
                <a:solidFill>
                  <a:schemeClr val="accent3">
                    <a:lumMod val="75000"/>
                  </a:schemeClr>
                </a:solidFill>
              </a:endParaRPr>
            </a:p>
          </p:txBody>
        </p:sp>
      </p:grpSp>
    </p:spTree>
    <p:extLst>
      <p:ext uri="{BB962C8B-B14F-4D97-AF65-F5344CB8AC3E}">
        <p14:creationId xmlns:p14="http://schemas.microsoft.com/office/powerpoint/2010/main" val="205188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159657" y="3181529"/>
            <a:ext cx="8980714" cy="3582774"/>
            <a:chOff x="159657" y="3181529"/>
            <a:chExt cx="8980714" cy="3582774"/>
          </a:xfrm>
        </p:grpSpPr>
        <p:pic>
          <p:nvPicPr>
            <p:cNvPr id="2050" name="Picture 2" descr="C:\Users\USER\Downloads\Baby_Baby_Diaper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7" y="3181529"/>
              <a:ext cx="8980714" cy="297180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8407" y="6121820"/>
              <a:ext cx="8248412" cy="380873"/>
            </a:xfrm>
            <a:prstGeom prst="rect">
              <a:avLst/>
            </a:prstGeom>
          </p:spPr>
          <p:txBody>
            <a:bodyPr vert="vert270" wrap="none">
              <a:spAutoFit/>
            </a:bodyPr>
            <a:lstStyle/>
            <a:p>
              <a:pPr algn="r">
                <a:spcBef>
                  <a:spcPts val="300"/>
                </a:spcBef>
              </a:pPr>
              <a:r>
                <a:rPr lang="en-US" sz="1100" dirty="0" smtClean="0">
                  <a:solidFill>
                    <a:srgbClr val="7030A0"/>
                  </a:solidFill>
                </a:rPr>
                <a:t>548</a:t>
              </a:r>
            </a:p>
            <a:p>
              <a:pPr algn="r">
                <a:spcBef>
                  <a:spcPts val="300"/>
                </a:spcBef>
              </a:pPr>
              <a:r>
                <a:rPr lang="en-SG" sz="1100" dirty="0">
                  <a:solidFill>
                    <a:srgbClr val="7030A0"/>
                  </a:solidFill>
                </a:rPr>
                <a:t>2713</a:t>
              </a:r>
            </a:p>
            <a:p>
              <a:pPr algn="r">
                <a:spcBef>
                  <a:spcPts val="300"/>
                </a:spcBef>
              </a:pPr>
              <a:r>
                <a:rPr lang="en-SG" sz="1100" dirty="0">
                  <a:solidFill>
                    <a:srgbClr val="7030A0"/>
                  </a:solidFill>
                </a:rPr>
                <a:t>2602</a:t>
              </a:r>
              <a:endParaRPr lang="en-SG" sz="1100" dirty="0" smtClean="0">
                <a:solidFill>
                  <a:srgbClr val="7030A0"/>
                </a:solidFill>
              </a:endParaRPr>
            </a:p>
            <a:p>
              <a:pPr algn="r">
                <a:spcBef>
                  <a:spcPts val="300"/>
                </a:spcBef>
              </a:pPr>
              <a:r>
                <a:rPr lang="en-SG" sz="1100" dirty="0">
                  <a:solidFill>
                    <a:srgbClr val="7030A0"/>
                  </a:solidFill>
                </a:rPr>
                <a:t>906</a:t>
              </a:r>
            </a:p>
            <a:p>
              <a:pPr algn="r">
                <a:spcBef>
                  <a:spcPts val="300"/>
                </a:spcBef>
              </a:pPr>
              <a:r>
                <a:rPr lang="en-SG" sz="1100" dirty="0">
                  <a:solidFill>
                    <a:srgbClr val="7030A0"/>
                  </a:solidFill>
                </a:rPr>
                <a:t>105</a:t>
              </a:r>
              <a:endParaRPr lang="en-SG" sz="1100" dirty="0" smtClean="0">
                <a:solidFill>
                  <a:srgbClr val="7030A0"/>
                </a:solidFill>
              </a:endParaRPr>
            </a:p>
            <a:p>
              <a:pPr algn="r">
                <a:spcBef>
                  <a:spcPts val="300"/>
                </a:spcBef>
              </a:pPr>
              <a:r>
                <a:rPr lang="en-SG" sz="1100" dirty="0">
                  <a:solidFill>
                    <a:srgbClr val="7030A0"/>
                  </a:solidFill>
                </a:rPr>
                <a:t>1348</a:t>
              </a:r>
            </a:p>
            <a:p>
              <a:pPr algn="r">
                <a:spcBef>
                  <a:spcPts val="300"/>
                </a:spcBef>
              </a:pPr>
              <a:r>
                <a:rPr lang="en-SG" sz="1100" dirty="0">
                  <a:solidFill>
                    <a:srgbClr val="7030A0"/>
                  </a:solidFill>
                </a:rPr>
                <a:t>49</a:t>
              </a:r>
              <a:endParaRPr lang="en-SG" sz="1100" dirty="0" smtClean="0">
                <a:solidFill>
                  <a:srgbClr val="7030A0"/>
                </a:solidFill>
              </a:endParaRPr>
            </a:p>
            <a:p>
              <a:pPr algn="r">
                <a:spcBef>
                  <a:spcPts val="300"/>
                </a:spcBef>
              </a:pPr>
              <a:r>
                <a:rPr lang="en-SG" sz="1100" dirty="0">
                  <a:solidFill>
                    <a:srgbClr val="7030A0"/>
                  </a:solidFill>
                </a:rPr>
                <a:t>48</a:t>
              </a:r>
            </a:p>
            <a:p>
              <a:pPr algn="r">
                <a:spcBef>
                  <a:spcPts val="300"/>
                </a:spcBef>
              </a:pPr>
              <a:r>
                <a:rPr lang="en-SG" sz="1100" dirty="0">
                  <a:solidFill>
                    <a:srgbClr val="7030A0"/>
                  </a:solidFill>
                </a:rPr>
                <a:t>37</a:t>
              </a:r>
              <a:endParaRPr lang="en-SG" sz="1100" dirty="0" smtClean="0">
                <a:solidFill>
                  <a:srgbClr val="7030A0"/>
                </a:solidFill>
              </a:endParaRPr>
            </a:p>
            <a:p>
              <a:pPr algn="r">
                <a:spcBef>
                  <a:spcPts val="300"/>
                </a:spcBef>
              </a:pPr>
              <a:r>
                <a:rPr lang="en-SG" sz="1100" dirty="0">
                  <a:solidFill>
                    <a:srgbClr val="7030A0"/>
                  </a:solidFill>
                </a:rPr>
                <a:t>894</a:t>
              </a:r>
            </a:p>
            <a:p>
              <a:pPr algn="r">
                <a:spcBef>
                  <a:spcPts val="300"/>
                </a:spcBef>
              </a:pPr>
              <a:r>
                <a:rPr lang="en-SG" sz="1100" dirty="0">
                  <a:solidFill>
                    <a:srgbClr val="7030A0"/>
                  </a:solidFill>
                </a:rPr>
                <a:t>79</a:t>
              </a:r>
              <a:endParaRPr lang="en-SG" sz="1100" dirty="0" smtClean="0">
                <a:solidFill>
                  <a:srgbClr val="7030A0"/>
                </a:solidFill>
              </a:endParaRPr>
            </a:p>
            <a:p>
              <a:pPr algn="r">
                <a:spcBef>
                  <a:spcPts val="300"/>
                </a:spcBef>
              </a:pPr>
              <a:r>
                <a:rPr lang="en-SG" sz="1100" dirty="0">
                  <a:solidFill>
                    <a:srgbClr val="7030A0"/>
                  </a:solidFill>
                </a:rPr>
                <a:t>58</a:t>
              </a:r>
            </a:p>
            <a:p>
              <a:pPr algn="r">
                <a:spcBef>
                  <a:spcPts val="300"/>
                </a:spcBef>
              </a:pPr>
              <a:r>
                <a:rPr lang="en-SG" sz="1100" dirty="0">
                  <a:solidFill>
                    <a:srgbClr val="7030A0"/>
                  </a:solidFill>
                </a:rPr>
                <a:t>2399</a:t>
              </a:r>
              <a:endParaRPr lang="en-SG" sz="1100" dirty="0" smtClean="0">
                <a:solidFill>
                  <a:srgbClr val="7030A0"/>
                </a:solidFill>
              </a:endParaRPr>
            </a:p>
            <a:p>
              <a:pPr algn="r">
                <a:spcBef>
                  <a:spcPts val="300"/>
                </a:spcBef>
              </a:pPr>
              <a:r>
                <a:rPr lang="en-SG" sz="1100" dirty="0">
                  <a:solidFill>
                    <a:srgbClr val="7030A0"/>
                  </a:solidFill>
                </a:rPr>
                <a:t>354</a:t>
              </a:r>
            </a:p>
            <a:p>
              <a:pPr algn="r">
                <a:spcBef>
                  <a:spcPts val="300"/>
                </a:spcBef>
              </a:pPr>
              <a:r>
                <a:rPr lang="en-SG" sz="1100" dirty="0">
                  <a:solidFill>
                    <a:srgbClr val="7030A0"/>
                  </a:solidFill>
                </a:rPr>
                <a:t>2</a:t>
              </a:r>
              <a:endParaRPr lang="en-SG" sz="1100" dirty="0" smtClean="0">
                <a:solidFill>
                  <a:srgbClr val="7030A0"/>
                </a:solidFill>
              </a:endParaRPr>
            </a:p>
            <a:p>
              <a:pPr algn="r">
                <a:spcBef>
                  <a:spcPts val="300"/>
                </a:spcBef>
              </a:pPr>
              <a:r>
                <a:rPr lang="en-SG" sz="1100" dirty="0">
                  <a:solidFill>
                    <a:srgbClr val="7030A0"/>
                  </a:solidFill>
                </a:rPr>
                <a:t>169</a:t>
              </a:r>
            </a:p>
            <a:p>
              <a:pPr algn="r">
                <a:spcBef>
                  <a:spcPts val="300"/>
                </a:spcBef>
              </a:pPr>
              <a:r>
                <a:rPr lang="en-SG" sz="1100" dirty="0">
                  <a:solidFill>
                    <a:srgbClr val="7030A0"/>
                  </a:solidFill>
                </a:rPr>
                <a:t>13</a:t>
              </a:r>
              <a:endParaRPr lang="en-SG" sz="1100" dirty="0" smtClean="0">
                <a:solidFill>
                  <a:srgbClr val="7030A0"/>
                </a:solidFill>
              </a:endParaRPr>
            </a:p>
            <a:p>
              <a:pPr algn="r">
                <a:spcBef>
                  <a:spcPts val="300"/>
                </a:spcBef>
              </a:pPr>
              <a:r>
                <a:rPr lang="en-SG" sz="1100" dirty="0">
                  <a:solidFill>
                    <a:srgbClr val="7030A0"/>
                  </a:solidFill>
                </a:rPr>
                <a:t>12</a:t>
              </a:r>
            </a:p>
            <a:p>
              <a:pPr algn="r">
                <a:spcBef>
                  <a:spcPts val="300"/>
                </a:spcBef>
              </a:pPr>
              <a:r>
                <a:rPr lang="en-SG" sz="1100" dirty="0">
                  <a:solidFill>
                    <a:srgbClr val="7030A0"/>
                  </a:solidFill>
                </a:rPr>
                <a:t>165</a:t>
              </a:r>
              <a:endParaRPr lang="en-SG" sz="1100" dirty="0" smtClean="0">
                <a:solidFill>
                  <a:srgbClr val="7030A0"/>
                </a:solidFill>
              </a:endParaRPr>
            </a:p>
            <a:p>
              <a:pPr algn="r">
                <a:spcBef>
                  <a:spcPts val="300"/>
                </a:spcBef>
              </a:pPr>
              <a:r>
                <a:rPr lang="en-SG" sz="1100" dirty="0">
                  <a:solidFill>
                    <a:srgbClr val="7030A0"/>
                  </a:solidFill>
                </a:rPr>
                <a:t>231</a:t>
              </a:r>
            </a:p>
            <a:p>
              <a:pPr algn="r">
                <a:spcBef>
                  <a:spcPts val="300"/>
                </a:spcBef>
              </a:pPr>
              <a:r>
                <a:rPr lang="en-SG" sz="1100" dirty="0" smtClean="0">
                  <a:solidFill>
                    <a:srgbClr val="7030A0"/>
                  </a:solidFill>
                </a:rPr>
                <a:t>4</a:t>
              </a:r>
            </a:p>
            <a:p>
              <a:pPr algn="r">
                <a:spcBef>
                  <a:spcPts val="300"/>
                </a:spcBef>
              </a:pPr>
              <a:r>
                <a:rPr lang="en-SG" sz="1100" dirty="0" smtClean="0">
                  <a:solidFill>
                    <a:srgbClr val="7030A0"/>
                  </a:solidFill>
                </a:rPr>
                <a:t>349</a:t>
              </a:r>
            </a:p>
            <a:p>
              <a:pPr algn="r">
                <a:spcBef>
                  <a:spcPts val="300"/>
                </a:spcBef>
              </a:pPr>
              <a:r>
                <a:rPr lang="en-SG" sz="1100" dirty="0">
                  <a:solidFill>
                    <a:srgbClr val="7030A0"/>
                  </a:solidFill>
                </a:rPr>
                <a:t>407</a:t>
              </a:r>
            </a:p>
            <a:p>
              <a:pPr algn="r">
                <a:spcBef>
                  <a:spcPts val="300"/>
                </a:spcBef>
              </a:pPr>
              <a:r>
                <a:rPr lang="en-SG" sz="1100" dirty="0">
                  <a:solidFill>
                    <a:srgbClr val="7030A0"/>
                  </a:solidFill>
                </a:rPr>
                <a:t>175</a:t>
              </a:r>
              <a:endParaRPr lang="en-SG" sz="1100" dirty="0" smtClean="0">
                <a:solidFill>
                  <a:srgbClr val="7030A0"/>
                </a:solidFill>
              </a:endParaRPr>
            </a:p>
            <a:p>
              <a:pPr algn="r">
                <a:spcBef>
                  <a:spcPts val="300"/>
                </a:spcBef>
              </a:pPr>
              <a:r>
                <a:rPr lang="en-SG" sz="1100" dirty="0">
                  <a:solidFill>
                    <a:srgbClr val="7030A0"/>
                  </a:solidFill>
                </a:rPr>
                <a:t>3</a:t>
              </a:r>
            </a:p>
            <a:p>
              <a:pPr algn="r">
                <a:spcBef>
                  <a:spcPts val="300"/>
                </a:spcBef>
              </a:pPr>
              <a:r>
                <a:rPr lang="en-SG" sz="1100" dirty="0">
                  <a:solidFill>
                    <a:srgbClr val="7030A0"/>
                  </a:solidFill>
                </a:rPr>
                <a:t>20</a:t>
              </a:r>
              <a:endParaRPr lang="en-SG" sz="1100" dirty="0" smtClean="0">
                <a:solidFill>
                  <a:srgbClr val="7030A0"/>
                </a:solidFill>
              </a:endParaRPr>
            </a:p>
            <a:p>
              <a:pPr algn="r">
                <a:spcBef>
                  <a:spcPts val="300"/>
                </a:spcBef>
              </a:pPr>
              <a:r>
                <a:rPr lang="en-SG" sz="1100" dirty="0">
                  <a:solidFill>
                    <a:srgbClr val="7030A0"/>
                  </a:solidFill>
                </a:rPr>
                <a:t>69</a:t>
              </a:r>
            </a:p>
            <a:p>
              <a:pPr algn="r">
                <a:spcBef>
                  <a:spcPts val="300"/>
                </a:spcBef>
              </a:pPr>
              <a:r>
                <a:rPr lang="en-SG" sz="1100" dirty="0">
                  <a:solidFill>
                    <a:srgbClr val="7030A0"/>
                  </a:solidFill>
                </a:rPr>
                <a:t>2092</a:t>
              </a:r>
              <a:endParaRPr lang="en-SG" sz="1100" dirty="0" smtClean="0">
                <a:solidFill>
                  <a:srgbClr val="7030A0"/>
                </a:solidFill>
              </a:endParaRPr>
            </a:p>
            <a:p>
              <a:pPr algn="r">
                <a:spcBef>
                  <a:spcPts val="300"/>
                </a:spcBef>
              </a:pPr>
              <a:r>
                <a:rPr lang="en-SG" sz="1100" dirty="0">
                  <a:solidFill>
                    <a:srgbClr val="7030A0"/>
                  </a:solidFill>
                </a:rPr>
                <a:t>6</a:t>
              </a:r>
            </a:p>
            <a:p>
              <a:pPr algn="r">
                <a:spcBef>
                  <a:spcPts val="300"/>
                </a:spcBef>
              </a:pPr>
              <a:r>
                <a:rPr lang="en-SG" sz="1100" dirty="0">
                  <a:solidFill>
                    <a:srgbClr val="7030A0"/>
                  </a:solidFill>
                </a:rPr>
                <a:t>28</a:t>
              </a:r>
              <a:endParaRPr lang="en-SG" sz="1100" dirty="0" smtClean="0">
                <a:solidFill>
                  <a:srgbClr val="7030A0"/>
                </a:solidFill>
              </a:endParaRPr>
            </a:p>
            <a:p>
              <a:pPr algn="r">
                <a:spcBef>
                  <a:spcPts val="300"/>
                </a:spcBef>
              </a:pPr>
              <a:r>
                <a:rPr lang="en-SG" sz="1100" dirty="0">
                  <a:solidFill>
                    <a:srgbClr val="7030A0"/>
                  </a:solidFill>
                </a:rPr>
                <a:t>5</a:t>
              </a:r>
            </a:p>
            <a:p>
              <a:pPr algn="r">
                <a:spcBef>
                  <a:spcPts val="300"/>
                </a:spcBef>
              </a:pPr>
              <a:r>
                <a:rPr lang="en-SG" sz="1100" dirty="0">
                  <a:solidFill>
                    <a:srgbClr val="7030A0"/>
                  </a:solidFill>
                </a:rPr>
                <a:t>85</a:t>
              </a:r>
              <a:endParaRPr lang="en-SG" sz="1100" dirty="0" smtClean="0">
                <a:solidFill>
                  <a:srgbClr val="7030A0"/>
                </a:solidFill>
              </a:endParaRPr>
            </a:p>
            <a:p>
              <a:pPr algn="r">
                <a:spcBef>
                  <a:spcPts val="300"/>
                </a:spcBef>
              </a:pPr>
              <a:r>
                <a:rPr lang="en-SG" sz="1100" dirty="0">
                  <a:solidFill>
                    <a:srgbClr val="7030A0"/>
                  </a:solidFill>
                </a:rPr>
                <a:t>3758</a:t>
              </a:r>
            </a:p>
            <a:p>
              <a:pPr algn="r">
                <a:spcBef>
                  <a:spcPts val="300"/>
                </a:spcBef>
              </a:pPr>
              <a:r>
                <a:rPr lang="en-SG" sz="1100" dirty="0" smtClean="0">
                  <a:solidFill>
                    <a:srgbClr val="7030A0"/>
                  </a:solidFill>
                </a:rPr>
                <a:t>6</a:t>
              </a:r>
            </a:p>
            <a:p>
              <a:pPr algn="r">
                <a:spcBef>
                  <a:spcPts val="300"/>
                </a:spcBef>
              </a:pPr>
              <a:r>
                <a:rPr lang="en-SG" sz="1100" dirty="0" smtClean="0">
                  <a:solidFill>
                    <a:srgbClr val="7030A0"/>
                  </a:solidFill>
                </a:rPr>
                <a:t>95</a:t>
              </a:r>
            </a:p>
            <a:p>
              <a:pPr algn="r">
                <a:spcBef>
                  <a:spcPts val="300"/>
                </a:spcBef>
              </a:pPr>
              <a:r>
                <a:rPr lang="en-SG" sz="1100" dirty="0">
                  <a:solidFill>
                    <a:srgbClr val="7030A0"/>
                  </a:solidFill>
                </a:rPr>
                <a:t>34</a:t>
              </a:r>
            </a:p>
            <a:p>
              <a:pPr algn="r">
                <a:spcBef>
                  <a:spcPts val="300"/>
                </a:spcBef>
              </a:pPr>
              <a:r>
                <a:rPr lang="en-SG" sz="1100" dirty="0">
                  <a:solidFill>
                    <a:srgbClr val="7030A0"/>
                  </a:solidFill>
                </a:rPr>
                <a:t>701</a:t>
              </a:r>
              <a:endParaRPr lang="en-SG" sz="1100" dirty="0" smtClean="0">
                <a:solidFill>
                  <a:srgbClr val="7030A0"/>
                </a:solidFill>
              </a:endParaRPr>
            </a:p>
            <a:p>
              <a:pPr algn="r">
                <a:spcBef>
                  <a:spcPts val="300"/>
                </a:spcBef>
              </a:pPr>
              <a:r>
                <a:rPr lang="en-SG" sz="1100" dirty="0" smtClean="0">
                  <a:solidFill>
                    <a:srgbClr val="7030A0"/>
                  </a:solidFill>
                </a:rPr>
                <a:t>2</a:t>
              </a:r>
              <a:endParaRPr lang="en-SG" sz="1100" dirty="0">
                <a:solidFill>
                  <a:srgbClr val="7030A0"/>
                </a:solidFill>
              </a:endParaRPr>
            </a:p>
            <a:p>
              <a:pPr algn="r">
                <a:spcBef>
                  <a:spcPts val="300"/>
                </a:spcBef>
              </a:pPr>
              <a:r>
                <a:rPr lang="en-SG" sz="1100" dirty="0" smtClean="0">
                  <a:solidFill>
                    <a:srgbClr val="7030A0"/>
                  </a:solidFill>
                </a:rPr>
                <a:t>89</a:t>
              </a:r>
            </a:p>
          </p:txBody>
        </p:sp>
        <p:sp>
          <p:nvSpPr>
            <p:cNvPr id="43" name="TextBox 42"/>
            <p:cNvSpPr txBox="1"/>
            <p:nvPr/>
          </p:nvSpPr>
          <p:spPr>
            <a:xfrm>
              <a:off x="3354625" y="6502693"/>
              <a:ext cx="2659743" cy="261610"/>
            </a:xfrm>
            <a:prstGeom prst="rect">
              <a:avLst/>
            </a:prstGeom>
            <a:noFill/>
          </p:spPr>
          <p:txBody>
            <a:bodyPr wrap="square" rtlCol="0">
              <a:spAutoFit/>
            </a:bodyPr>
            <a:lstStyle/>
            <a:p>
              <a:pPr algn="ctr"/>
              <a:r>
                <a:rPr lang="en-SG" sz="1100" b="1" dirty="0" smtClean="0">
                  <a:solidFill>
                    <a:srgbClr val="7030A0"/>
                  </a:solidFill>
                </a:rPr>
                <a:t>Number of Items</a:t>
              </a:r>
              <a:endParaRPr lang="en-US" sz="1100" b="1" dirty="0">
                <a:solidFill>
                  <a:srgbClr val="7030A0"/>
                </a:solidFill>
              </a:endParaRPr>
            </a:p>
          </p:txBody>
        </p:sp>
      </p:grpSp>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sp>
        <p:nvSpPr>
          <p:cNvPr id="5" name="TextBox 4"/>
          <p:cNvSpPr txBox="1"/>
          <p:nvPr/>
        </p:nvSpPr>
        <p:spPr>
          <a:xfrm>
            <a:off x="3048000" y="944211"/>
            <a:ext cx="5787594" cy="830997"/>
          </a:xfrm>
          <a:prstGeom prst="rect">
            <a:avLst/>
          </a:prstGeom>
          <a:noFill/>
        </p:spPr>
        <p:txBody>
          <a:bodyPr wrap="square" rtlCol="0">
            <a:spAutoFit/>
          </a:bodyPr>
          <a:lstStyle/>
          <a:p>
            <a:pPr algn="ctr"/>
            <a:r>
              <a:rPr lang="en-SG" sz="2400" b="1" dirty="0" smtClean="0">
                <a:solidFill>
                  <a:schemeClr val="accent5">
                    <a:lumMod val="75000"/>
                  </a:schemeClr>
                </a:solidFill>
              </a:rPr>
              <a:t>LDA cluster quality evaluation</a:t>
            </a:r>
          </a:p>
          <a:p>
            <a:pPr algn="ctr"/>
            <a:r>
              <a:rPr lang="en-SG" sz="2400" dirty="0" smtClean="0">
                <a:solidFill>
                  <a:schemeClr val="accent4">
                    <a:lumMod val="75000"/>
                  </a:schemeClr>
                </a:solidFill>
              </a:rPr>
              <a:t>3. Price Distribution and Outlier Detection</a:t>
            </a:r>
            <a:endParaRPr lang="en-US" sz="2400" dirty="0" smtClean="0">
              <a:solidFill>
                <a:schemeClr val="accent4">
                  <a:lumMod val="75000"/>
                </a:schemeClr>
              </a:solidFill>
            </a:endParaRPr>
          </a:p>
        </p:txBody>
      </p:sp>
      <p:sp>
        <p:nvSpPr>
          <p:cNvPr id="3" name="TextBox 2"/>
          <p:cNvSpPr txBox="1"/>
          <p:nvPr/>
        </p:nvSpPr>
        <p:spPr>
          <a:xfrm>
            <a:off x="387169" y="1524000"/>
            <a:ext cx="8302194" cy="1754326"/>
          </a:xfrm>
          <a:prstGeom prst="rect">
            <a:avLst/>
          </a:prstGeom>
          <a:noFill/>
        </p:spPr>
        <p:txBody>
          <a:bodyPr wrap="square" rtlCol="0">
            <a:spAutoFit/>
          </a:bodyPr>
          <a:lstStyle/>
          <a:p>
            <a:r>
              <a:rPr lang="en-US" dirty="0" smtClean="0"/>
              <a:t>Example:</a:t>
            </a:r>
          </a:p>
          <a:p>
            <a:r>
              <a:rPr lang="en-US" dirty="0" smtClean="0"/>
              <a:t>Box-plot of all </a:t>
            </a:r>
            <a:r>
              <a:rPr lang="en-US" b="1" dirty="0" smtClean="0"/>
              <a:t>Baby Diapers </a:t>
            </a:r>
            <a:r>
              <a:rPr lang="en-US" dirty="0" smtClean="0"/>
              <a:t>groups</a:t>
            </a:r>
            <a:endParaRPr lang="en-US" b="1" dirty="0" smtClean="0"/>
          </a:p>
          <a:p>
            <a:pPr marL="285750" indent="-285750">
              <a:buFont typeface="Arial" panose="020B0604020202020204" pitchFamily="34" charset="0"/>
              <a:buChar char="•"/>
            </a:pPr>
            <a:r>
              <a:rPr lang="en-US" dirty="0" smtClean="0">
                <a:solidFill>
                  <a:srgbClr val="00B050"/>
                </a:solidFill>
              </a:rPr>
              <a:t>Small box with almost no outliers </a:t>
            </a:r>
            <a:r>
              <a:rPr lang="en-US" dirty="0" smtClean="0">
                <a:solidFill>
                  <a:srgbClr val="00B050"/>
                </a:solidFill>
                <a:sym typeface="Wingdings" panose="05000000000000000000" pitchFamily="2" charset="2"/>
              </a:rPr>
              <a:t> good quality</a:t>
            </a:r>
          </a:p>
          <a:p>
            <a:pPr marL="285750" indent="-285750">
              <a:buFont typeface="Arial" panose="020B0604020202020204" pitchFamily="34" charset="0"/>
              <a:buChar char="•"/>
            </a:pPr>
            <a:r>
              <a:rPr lang="en-US" dirty="0" smtClean="0">
                <a:solidFill>
                  <a:srgbClr val="FF0000"/>
                </a:solidFill>
                <a:sym typeface="Wingdings" panose="05000000000000000000" pitchFamily="2" charset="2"/>
              </a:rPr>
              <a:t>Big box with extreme outliers </a:t>
            </a:r>
          </a:p>
          <a:p>
            <a:pPr lvl="1"/>
            <a:r>
              <a:rPr lang="en-US" dirty="0" smtClean="0">
                <a:solidFill>
                  <a:srgbClr val="FF0000"/>
                </a:solidFill>
                <a:sym typeface="Wingdings" panose="05000000000000000000" pitchFamily="2" charset="2"/>
              </a:rPr>
              <a:t> further investigation via sampling</a:t>
            </a:r>
          </a:p>
          <a:p>
            <a:pPr lvl="1"/>
            <a:r>
              <a:rPr lang="en-US" dirty="0">
                <a:solidFill>
                  <a:srgbClr val="FF0000"/>
                </a:solidFill>
                <a:sym typeface="Wingdings" panose="05000000000000000000" pitchFamily="2" charset="2"/>
              </a:rPr>
              <a:t> </a:t>
            </a:r>
            <a:r>
              <a:rPr lang="en-US" dirty="0" smtClean="0">
                <a:solidFill>
                  <a:srgbClr val="FF0000"/>
                </a:solidFill>
                <a:sym typeface="Wingdings" panose="05000000000000000000" pitchFamily="2" charset="2"/>
              </a:rPr>
              <a:t>further grouping</a:t>
            </a:r>
            <a:endParaRPr lang="en-US" dirty="0">
              <a:solidFill>
                <a:srgbClr val="FF0000"/>
              </a:solidFill>
            </a:endParaRPr>
          </a:p>
        </p:txBody>
      </p:sp>
      <p:sp>
        <p:nvSpPr>
          <p:cNvPr id="6" name="Rounded Rectangle 5"/>
          <p:cNvSpPr/>
          <p:nvPr/>
        </p:nvSpPr>
        <p:spPr>
          <a:xfrm>
            <a:off x="4611914" y="3410129"/>
            <a:ext cx="188686" cy="2514600"/>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524000" y="5027612"/>
            <a:ext cx="7239000" cy="767557"/>
            <a:chOff x="1524000" y="5027612"/>
            <a:chExt cx="7239000" cy="767557"/>
          </a:xfrm>
        </p:grpSpPr>
        <p:sp>
          <p:nvSpPr>
            <p:cNvPr id="9" name="Rounded Rectangle 8"/>
            <p:cNvSpPr/>
            <p:nvPr/>
          </p:nvSpPr>
          <p:spPr>
            <a:xfrm>
              <a:off x="1524000" y="5045075"/>
              <a:ext cx="609600" cy="625475"/>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346722" y="5257800"/>
              <a:ext cx="197644" cy="457200"/>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2949178" y="5337969"/>
              <a:ext cx="197644" cy="457200"/>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3581400" y="5091112"/>
              <a:ext cx="197644" cy="457200"/>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4800600" y="5289550"/>
              <a:ext cx="197644" cy="457200"/>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638800" y="5103812"/>
              <a:ext cx="375568" cy="642938"/>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6248400" y="5029200"/>
              <a:ext cx="410766" cy="685799"/>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858000" y="5045075"/>
              <a:ext cx="197644" cy="457200"/>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7467600" y="5027612"/>
              <a:ext cx="197644" cy="457200"/>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7924800" y="5263695"/>
              <a:ext cx="838200" cy="457200"/>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211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159657" y="3181529"/>
            <a:ext cx="8980714" cy="3582774"/>
            <a:chOff x="159657" y="3181529"/>
            <a:chExt cx="8980714" cy="3582774"/>
          </a:xfrm>
        </p:grpSpPr>
        <p:pic>
          <p:nvPicPr>
            <p:cNvPr id="2050" name="Picture 2" descr="C:\Users\USER\Downloads\Baby_Baby_Diaper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7" y="3181529"/>
              <a:ext cx="8980714" cy="297180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8407" y="6121820"/>
              <a:ext cx="8248412" cy="380873"/>
            </a:xfrm>
            <a:prstGeom prst="rect">
              <a:avLst/>
            </a:prstGeom>
          </p:spPr>
          <p:txBody>
            <a:bodyPr vert="vert270" wrap="none">
              <a:spAutoFit/>
            </a:bodyPr>
            <a:lstStyle/>
            <a:p>
              <a:pPr algn="r">
                <a:spcBef>
                  <a:spcPts val="300"/>
                </a:spcBef>
              </a:pPr>
              <a:r>
                <a:rPr lang="en-US" sz="1100" dirty="0" smtClean="0">
                  <a:solidFill>
                    <a:srgbClr val="7030A0"/>
                  </a:solidFill>
                </a:rPr>
                <a:t>548</a:t>
              </a:r>
            </a:p>
            <a:p>
              <a:pPr algn="r">
                <a:spcBef>
                  <a:spcPts val="300"/>
                </a:spcBef>
              </a:pPr>
              <a:r>
                <a:rPr lang="en-SG" sz="1100" dirty="0">
                  <a:solidFill>
                    <a:srgbClr val="7030A0"/>
                  </a:solidFill>
                </a:rPr>
                <a:t>2713</a:t>
              </a:r>
            </a:p>
            <a:p>
              <a:pPr algn="r">
                <a:spcBef>
                  <a:spcPts val="300"/>
                </a:spcBef>
              </a:pPr>
              <a:r>
                <a:rPr lang="en-SG" sz="1100" dirty="0">
                  <a:solidFill>
                    <a:srgbClr val="7030A0"/>
                  </a:solidFill>
                </a:rPr>
                <a:t>2602</a:t>
              </a:r>
              <a:endParaRPr lang="en-SG" sz="1100" dirty="0" smtClean="0">
                <a:solidFill>
                  <a:srgbClr val="7030A0"/>
                </a:solidFill>
              </a:endParaRPr>
            </a:p>
            <a:p>
              <a:pPr algn="r">
                <a:spcBef>
                  <a:spcPts val="300"/>
                </a:spcBef>
              </a:pPr>
              <a:r>
                <a:rPr lang="en-SG" sz="1100" dirty="0">
                  <a:solidFill>
                    <a:srgbClr val="7030A0"/>
                  </a:solidFill>
                </a:rPr>
                <a:t>906</a:t>
              </a:r>
            </a:p>
            <a:p>
              <a:pPr algn="r">
                <a:spcBef>
                  <a:spcPts val="300"/>
                </a:spcBef>
              </a:pPr>
              <a:r>
                <a:rPr lang="en-SG" sz="1100" dirty="0">
                  <a:solidFill>
                    <a:srgbClr val="7030A0"/>
                  </a:solidFill>
                </a:rPr>
                <a:t>105</a:t>
              </a:r>
              <a:endParaRPr lang="en-SG" sz="1100" dirty="0" smtClean="0">
                <a:solidFill>
                  <a:srgbClr val="7030A0"/>
                </a:solidFill>
              </a:endParaRPr>
            </a:p>
            <a:p>
              <a:pPr algn="r">
                <a:spcBef>
                  <a:spcPts val="300"/>
                </a:spcBef>
              </a:pPr>
              <a:r>
                <a:rPr lang="en-SG" sz="1100" dirty="0">
                  <a:solidFill>
                    <a:srgbClr val="7030A0"/>
                  </a:solidFill>
                </a:rPr>
                <a:t>1348</a:t>
              </a:r>
            </a:p>
            <a:p>
              <a:pPr algn="r">
                <a:spcBef>
                  <a:spcPts val="300"/>
                </a:spcBef>
              </a:pPr>
              <a:r>
                <a:rPr lang="en-SG" sz="1100" dirty="0">
                  <a:solidFill>
                    <a:srgbClr val="7030A0"/>
                  </a:solidFill>
                </a:rPr>
                <a:t>49</a:t>
              </a:r>
              <a:endParaRPr lang="en-SG" sz="1100" dirty="0" smtClean="0">
                <a:solidFill>
                  <a:srgbClr val="7030A0"/>
                </a:solidFill>
              </a:endParaRPr>
            </a:p>
            <a:p>
              <a:pPr algn="r">
                <a:spcBef>
                  <a:spcPts val="300"/>
                </a:spcBef>
              </a:pPr>
              <a:r>
                <a:rPr lang="en-SG" sz="1100" dirty="0">
                  <a:solidFill>
                    <a:srgbClr val="7030A0"/>
                  </a:solidFill>
                </a:rPr>
                <a:t>48</a:t>
              </a:r>
            </a:p>
            <a:p>
              <a:pPr algn="r">
                <a:spcBef>
                  <a:spcPts val="300"/>
                </a:spcBef>
              </a:pPr>
              <a:r>
                <a:rPr lang="en-SG" sz="1100" dirty="0">
                  <a:solidFill>
                    <a:srgbClr val="7030A0"/>
                  </a:solidFill>
                </a:rPr>
                <a:t>37</a:t>
              </a:r>
              <a:endParaRPr lang="en-SG" sz="1100" dirty="0" smtClean="0">
                <a:solidFill>
                  <a:srgbClr val="7030A0"/>
                </a:solidFill>
              </a:endParaRPr>
            </a:p>
            <a:p>
              <a:pPr algn="r">
                <a:spcBef>
                  <a:spcPts val="300"/>
                </a:spcBef>
              </a:pPr>
              <a:r>
                <a:rPr lang="en-SG" sz="1100" dirty="0">
                  <a:solidFill>
                    <a:srgbClr val="7030A0"/>
                  </a:solidFill>
                </a:rPr>
                <a:t>894</a:t>
              </a:r>
            </a:p>
            <a:p>
              <a:pPr algn="r">
                <a:spcBef>
                  <a:spcPts val="300"/>
                </a:spcBef>
              </a:pPr>
              <a:r>
                <a:rPr lang="en-SG" sz="1100" dirty="0">
                  <a:solidFill>
                    <a:srgbClr val="7030A0"/>
                  </a:solidFill>
                </a:rPr>
                <a:t>79</a:t>
              </a:r>
              <a:endParaRPr lang="en-SG" sz="1100" dirty="0" smtClean="0">
                <a:solidFill>
                  <a:srgbClr val="7030A0"/>
                </a:solidFill>
              </a:endParaRPr>
            </a:p>
            <a:p>
              <a:pPr algn="r">
                <a:spcBef>
                  <a:spcPts val="300"/>
                </a:spcBef>
              </a:pPr>
              <a:r>
                <a:rPr lang="en-SG" sz="1100" dirty="0">
                  <a:solidFill>
                    <a:srgbClr val="7030A0"/>
                  </a:solidFill>
                </a:rPr>
                <a:t>58</a:t>
              </a:r>
            </a:p>
            <a:p>
              <a:pPr algn="r">
                <a:spcBef>
                  <a:spcPts val="300"/>
                </a:spcBef>
              </a:pPr>
              <a:r>
                <a:rPr lang="en-SG" sz="1100" dirty="0">
                  <a:solidFill>
                    <a:srgbClr val="7030A0"/>
                  </a:solidFill>
                </a:rPr>
                <a:t>2399</a:t>
              </a:r>
              <a:endParaRPr lang="en-SG" sz="1100" dirty="0" smtClean="0">
                <a:solidFill>
                  <a:srgbClr val="7030A0"/>
                </a:solidFill>
              </a:endParaRPr>
            </a:p>
            <a:p>
              <a:pPr algn="r">
                <a:spcBef>
                  <a:spcPts val="300"/>
                </a:spcBef>
              </a:pPr>
              <a:r>
                <a:rPr lang="en-SG" sz="1100" dirty="0">
                  <a:solidFill>
                    <a:srgbClr val="7030A0"/>
                  </a:solidFill>
                </a:rPr>
                <a:t>354</a:t>
              </a:r>
            </a:p>
            <a:p>
              <a:pPr algn="r">
                <a:spcBef>
                  <a:spcPts val="300"/>
                </a:spcBef>
              </a:pPr>
              <a:r>
                <a:rPr lang="en-SG" sz="1100" dirty="0">
                  <a:solidFill>
                    <a:srgbClr val="7030A0"/>
                  </a:solidFill>
                </a:rPr>
                <a:t>2</a:t>
              </a:r>
              <a:endParaRPr lang="en-SG" sz="1100" dirty="0" smtClean="0">
                <a:solidFill>
                  <a:srgbClr val="7030A0"/>
                </a:solidFill>
              </a:endParaRPr>
            </a:p>
            <a:p>
              <a:pPr algn="r">
                <a:spcBef>
                  <a:spcPts val="300"/>
                </a:spcBef>
              </a:pPr>
              <a:r>
                <a:rPr lang="en-SG" sz="1100" dirty="0">
                  <a:solidFill>
                    <a:srgbClr val="7030A0"/>
                  </a:solidFill>
                </a:rPr>
                <a:t>169</a:t>
              </a:r>
            </a:p>
            <a:p>
              <a:pPr algn="r">
                <a:spcBef>
                  <a:spcPts val="300"/>
                </a:spcBef>
              </a:pPr>
              <a:r>
                <a:rPr lang="en-SG" sz="1100" dirty="0">
                  <a:solidFill>
                    <a:srgbClr val="7030A0"/>
                  </a:solidFill>
                </a:rPr>
                <a:t>13</a:t>
              </a:r>
              <a:endParaRPr lang="en-SG" sz="1100" dirty="0" smtClean="0">
                <a:solidFill>
                  <a:srgbClr val="7030A0"/>
                </a:solidFill>
              </a:endParaRPr>
            </a:p>
            <a:p>
              <a:pPr algn="r">
                <a:spcBef>
                  <a:spcPts val="300"/>
                </a:spcBef>
              </a:pPr>
              <a:r>
                <a:rPr lang="en-SG" sz="1100" dirty="0">
                  <a:solidFill>
                    <a:srgbClr val="7030A0"/>
                  </a:solidFill>
                </a:rPr>
                <a:t>12</a:t>
              </a:r>
            </a:p>
            <a:p>
              <a:pPr algn="r">
                <a:spcBef>
                  <a:spcPts val="300"/>
                </a:spcBef>
              </a:pPr>
              <a:r>
                <a:rPr lang="en-SG" sz="1100" dirty="0">
                  <a:solidFill>
                    <a:srgbClr val="7030A0"/>
                  </a:solidFill>
                </a:rPr>
                <a:t>165</a:t>
              </a:r>
              <a:endParaRPr lang="en-SG" sz="1100" dirty="0" smtClean="0">
                <a:solidFill>
                  <a:srgbClr val="7030A0"/>
                </a:solidFill>
              </a:endParaRPr>
            </a:p>
            <a:p>
              <a:pPr algn="r">
                <a:spcBef>
                  <a:spcPts val="300"/>
                </a:spcBef>
              </a:pPr>
              <a:r>
                <a:rPr lang="en-SG" sz="1100" dirty="0">
                  <a:solidFill>
                    <a:srgbClr val="7030A0"/>
                  </a:solidFill>
                </a:rPr>
                <a:t>231</a:t>
              </a:r>
            </a:p>
            <a:p>
              <a:pPr algn="r">
                <a:spcBef>
                  <a:spcPts val="300"/>
                </a:spcBef>
              </a:pPr>
              <a:r>
                <a:rPr lang="en-SG" sz="1100" dirty="0" smtClean="0">
                  <a:solidFill>
                    <a:srgbClr val="7030A0"/>
                  </a:solidFill>
                </a:rPr>
                <a:t>4</a:t>
              </a:r>
            </a:p>
            <a:p>
              <a:pPr algn="r">
                <a:spcBef>
                  <a:spcPts val="300"/>
                </a:spcBef>
              </a:pPr>
              <a:r>
                <a:rPr lang="en-SG" sz="1100" dirty="0" smtClean="0">
                  <a:solidFill>
                    <a:srgbClr val="7030A0"/>
                  </a:solidFill>
                </a:rPr>
                <a:t>349</a:t>
              </a:r>
            </a:p>
            <a:p>
              <a:pPr algn="r">
                <a:spcBef>
                  <a:spcPts val="300"/>
                </a:spcBef>
              </a:pPr>
              <a:r>
                <a:rPr lang="en-SG" sz="1100" dirty="0">
                  <a:solidFill>
                    <a:srgbClr val="7030A0"/>
                  </a:solidFill>
                </a:rPr>
                <a:t>407</a:t>
              </a:r>
            </a:p>
            <a:p>
              <a:pPr algn="r">
                <a:spcBef>
                  <a:spcPts val="300"/>
                </a:spcBef>
              </a:pPr>
              <a:r>
                <a:rPr lang="en-SG" sz="1100" dirty="0">
                  <a:solidFill>
                    <a:srgbClr val="7030A0"/>
                  </a:solidFill>
                </a:rPr>
                <a:t>175</a:t>
              </a:r>
              <a:endParaRPr lang="en-SG" sz="1100" dirty="0" smtClean="0">
                <a:solidFill>
                  <a:srgbClr val="7030A0"/>
                </a:solidFill>
              </a:endParaRPr>
            </a:p>
            <a:p>
              <a:pPr algn="r">
                <a:spcBef>
                  <a:spcPts val="300"/>
                </a:spcBef>
              </a:pPr>
              <a:r>
                <a:rPr lang="en-SG" sz="1100" dirty="0">
                  <a:solidFill>
                    <a:srgbClr val="7030A0"/>
                  </a:solidFill>
                </a:rPr>
                <a:t>3</a:t>
              </a:r>
            </a:p>
            <a:p>
              <a:pPr algn="r">
                <a:spcBef>
                  <a:spcPts val="300"/>
                </a:spcBef>
              </a:pPr>
              <a:r>
                <a:rPr lang="en-SG" sz="1100" dirty="0">
                  <a:solidFill>
                    <a:srgbClr val="7030A0"/>
                  </a:solidFill>
                </a:rPr>
                <a:t>20</a:t>
              </a:r>
              <a:endParaRPr lang="en-SG" sz="1100" dirty="0" smtClean="0">
                <a:solidFill>
                  <a:srgbClr val="7030A0"/>
                </a:solidFill>
              </a:endParaRPr>
            </a:p>
            <a:p>
              <a:pPr algn="r">
                <a:spcBef>
                  <a:spcPts val="300"/>
                </a:spcBef>
              </a:pPr>
              <a:r>
                <a:rPr lang="en-SG" sz="1100" dirty="0">
                  <a:solidFill>
                    <a:srgbClr val="7030A0"/>
                  </a:solidFill>
                </a:rPr>
                <a:t>69</a:t>
              </a:r>
            </a:p>
            <a:p>
              <a:pPr algn="r">
                <a:spcBef>
                  <a:spcPts val="300"/>
                </a:spcBef>
              </a:pPr>
              <a:r>
                <a:rPr lang="en-SG" sz="1100" dirty="0">
                  <a:solidFill>
                    <a:srgbClr val="7030A0"/>
                  </a:solidFill>
                </a:rPr>
                <a:t>2092</a:t>
              </a:r>
              <a:endParaRPr lang="en-SG" sz="1100" dirty="0" smtClean="0">
                <a:solidFill>
                  <a:srgbClr val="7030A0"/>
                </a:solidFill>
              </a:endParaRPr>
            </a:p>
            <a:p>
              <a:pPr algn="r">
                <a:spcBef>
                  <a:spcPts val="300"/>
                </a:spcBef>
              </a:pPr>
              <a:r>
                <a:rPr lang="en-SG" sz="1100" dirty="0">
                  <a:solidFill>
                    <a:srgbClr val="7030A0"/>
                  </a:solidFill>
                </a:rPr>
                <a:t>6</a:t>
              </a:r>
            </a:p>
            <a:p>
              <a:pPr algn="r">
                <a:spcBef>
                  <a:spcPts val="300"/>
                </a:spcBef>
              </a:pPr>
              <a:r>
                <a:rPr lang="en-SG" sz="1100" dirty="0">
                  <a:solidFill>
                    <a:srgbClr val="7030A0"/>
                  </a:solidFill>
                </a:rPr>
                <a:t>28</a:t>
              </a:r>
              <a:endParaRPr lang="en-SG" sz="1100" dirty="0" smtClean="0">
                <a:solidFill>
                  <a:srgbClr val="7030A0"/>
                </a:solidFill>
              </a:endParaRPr>
            </a:p>
            <a:p>
              <a:pPr algn="r">
                <a:spcBef>
                  <a:spcPts val="300"/>
                </a:spcBef>
              </a:pPr>
              <a:r>
                <a:rPr lang="en-SG" sz="1100" dirty="0">
                  <a:solidFill>
                    <a:srgbClr val="7030A0"/>
                  </a:solidFill>
                </a:rPr>
                <a:t>5</a:t>
              </a:r>
            </a:p>
            <a:p>
              <a:pPr algn="r">
                <a:spcBef>
                  <a:spcPts val="300"/>
                </a:spcBef>
              </a:pPr>
              <a:r>
                <a:rPr lang="en-SG" sz="1100" dirty="0">
                  <a:solidFill>
                    <a:srgbClr val="7030A0"/>
                  </a:solidFill>
                </a:rPr>
                <a:t>85</a:t>
              </a:r>
              <a:endParaRPr lang="en-SG" sz="1100" dirty="0" smtClean="0">
                <a:solidFill>
                  <a:srgbClr val="7030A0"/>
                </a:solidFill>
              </a:endParaRPr>
            </a:p>
            <a:p>
              <a:pPr algn="r">
                <a:spcBef>
                  <a:spcPts val="300"/>
                </a:spcBef>
              </a:pPr>
              <a:r>
                <a:rPr lang="en-SG" sz="1100" dirty="0">
                  <a:solidFill>
                    <a:srgbClr val="7030A0"/>
                  </a:solidFill>
                </a:rPr>
                <a:t>3758</a:t>
              </a:r>
            </a:p>
            <a:p>
              <a:pPr algn="r">
                <a:spcBef>
                  <a:spcPts val="300"/>
                </a:spcBef>
              </a:pPr>
              <a:r>
                <a:rPr lang="en-SG" sz="1100" dirty="0" smtClean="0">
                  <a:solidFill>
                    <a:srgbClr val="7030A0"/>
                  </a:solidFill>
                </a:rPr>
                <a:t>6</a:t>
              </a:r>
            </a:p>
            <a:p>
              <a:pPr algn="r">
                <a:spcBef>
                  <a:spcPts val="300"/>
                </a:spcBef>
              </a:pPr>
              <a:r>
                <a:rPr lang="en-SG" sz="1100" dirty="0" smtClean="0">
                  <a:solidFill>
                    <a:srgbClr val="7030A0"/>
                  </a:solidFill>
                </a:rPr>
                <a:t>95</a:t>
              </a:r>
            </a:p>
            <a:p>
              <a:pPr algn="r">
                <a:spcBef>
                  <a:spcPts val="300"/>
                </a:spcBef>
              </a:pPr>
              <a:r>
                <a:rPr lang="en-SG" sz="1100" dirty="0">
                  <a:solidFill>
                    <a:srgbClr val="7030A0"/>
                  </a:solidFill>
                </a:rPr>
                <a:t>34</a:t>
              </a:r>
            </a:p>
            <a:p>
              <a:pPr algn="r">
                <a:spcBef>
                  <a:spcPts val="300"/>
                </a:spcBef>
              </a:pPr>
              <a:r>
                <a:rPr lang="en-SG" sz="1100" dirty="0">
                  <a:solidFill>
                    <a:srgbClr val="7030A0"/>
                  </a:solidFill>
                </a:rPr>
                <a:t>701</a:t>
              </a:r>
              <a:endParaRPr lang="en-SG" sz="1100" dirty="0" smtClean="0">
                <a:solidFill>
                  <a:srgbClr val="7030A0"/>
                </a:solidFill>
              </a:endParaRPr>
            </a:p>
            <a:p>
              <a:pPr algn="r">
                <a:spcBef>
                  <a:spcPts val="300"/>
                </a:spcBef>
              </a:pPr>
              <a:r>
                <a:rPr lang="en-SG" sz="1100" dirty="0" smtClean="0">
                  <a:solidFill>
                    <a:srgbClr val="7030A0"/>
                  </a:solidFill>
                </a:rPr>
                <a:t>2</a:t>
              </a:r>
              <a:endParaRPr lang="en-SG" sz="1100" dirty="0">
                <a:solidFill>
                  <a:srgbClr val="7030A0"/>
                </a:solidFill>
              </a:endParaRPr>
            </a:p>
            <a:p>
              <a:pPr algn="r">
                <a:spcBef>
                  <a:spcPts val="300"/>
                </a:spcBef>
              </a:pPr>
              <a:r>
                <a:rPr lang="en-SG" sz="1100" dirty="0" smtClean="0">
                  <a:solidFill>
                    <a:srgbClr val="7030A0"/>
                  </a:solidFill>
                </a:rPr>
                <a:t>89</a:t>
              </a:r>
            </a:p>
          </p:txBody>
        </p:sp>
        <p:sp>
          <p:nvSpPr>
            <p:cNvPr id="43" name="TextBox 42"/>
            <p:cNvSpPr txBox="1"/>
            <p:nvPr/>
          </p:nvSpPr>
          <p:spPr>
            <a:xfrm>
              <a:off x="3354625" y="6502693"/>
              <a:ext cx="2659743" cy="261610"/>
            </a:xfrm>
            <a:prstGeom prst="rect">
              <a:avLst/>
            </a:prstGeom>
            <a:noFill/>
          </p:spPr>
          <p:txBody>
            <a:bodyPr wrap="square" rtlCol="0">
              <a:spAutoFit/>
            </a:bodyPr>
            <a:lstStyle/>
            <a:p>
              <a:pPr algn="ctr"/>
              <a:r>
                <a:rPr lang="en-SG" sz="1100" b="1" dirty="0" smtClean="0">
                  <a:solidFill>
                    <a:srgbClr val="7030A0"/>
                  </a:solidFill>
                </a:rPr>
                <a:t>Number of Items</a:t>
              </a:r>
              <a:endParaRPr lang="en-US" sz="1100" b="1" dirty="0">
                <a:solidFill>
                  <a:srgbClr val="7030A0"/>
                </a:solidFill>
              </a:endParaRPr>
            </a:p>
          </p:txBody>
        </p:sp>
      </p:grpSp>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sp>
        <p:nvSpPr>
          <p:cNvPr id="5" name="TextBox 4"/>
          <p:cNvSpPr txBox="1"/>
          <p:nvPr/>
        </p:nvSpPr>
        <p:spPr>
          <a:xfrm>
            <a:off x="3048000" y="944211"/>
            <a:ext cx="5787594" cy="830997"/>
          </a:xfrm>
          <a:prstGeom prst="rect">
            <a:avLst/>
          </a:prstGeom>
          <a:noFill/>
        </p:spPr>
        <p:txBody>
          <a:bodyPr wrap="square" rtlCol="0">
            <a:spAutoFit/>
          </a:bodyPr>
          <a:lstStyle/>
          <a:p>
            <a:pPr algn="ctr"/>
            <a:r>
              <a:rPr lang="en-SG" sz="2400" b="1" dirty="0" smtClean="0">
                <a:solidFill>
                  <a:schemeClr val="accent5">
                    <a:lumMod val="75000"/>
                  </a:schemeClr>
                </a:solidFill>
              </a:rPr>
              <a:t>LDA cluster quality evaluation</a:t>
            </a:r>
          </a:p>
          <a:p>
            <a:pPr algn="ctr"/>
            <a:r>
              <a:rPr lang="en-US" altLang="zh-CN" sz="2400" dirty="0" smtClean="0">
                <a:solidFill>
                  <a:schemeClr val="accent4">
                    <a:lumMod val="75000"/>
                  </a:schemeClr>
                </a:solidFill>
              </a:rPr>
              <a:t>4</a:t>
            </a:r>
            <a:r>
              <a:rPr lang="en-SG" sz="2400" dirty="0" smtClean="0">
                <a:solidFill>
                  <a:schemeClr val="accent4">
                    <a:lumMod val="75000"/>
                  </a:schemeClr>
                </a:solidFill>
              </a:rPr>
              <a:t>. </a:t>
            </a:r>
            <a:r>
              <a:rPr lang="en-US" altLang="zh-CN" sz="2400" dirty="0" smtClean="0">
                <a:solidFill>
                  <a:schemeClr val="accent4">
                    <a:lumMod val="75000"/>
                  </a:schemeClr>
                </a:solidFill>
              </a:rPr>
              <a:t>Word Cloud</a:t>
            </a:r>
            <a:endParaRPr lang="en-US" sz="2400" dirty="0" smtClean="0">
              <a:solidFill>
                <a:schemeClr val="accent4">
                  <a:lumMod val="75000"/>
                </a:schemeClr>
              </a:solidFill>
            </a:endParaRPr>
          </a:p>
        </p:txBody>
      </p:sp>
      <p:grpSp>
        <p:nvGrpSpPr>
          <p:cNvPr id="15" name="Group 14"/>
          <p:cNvGrpSpPr/>
          <p:nvPr/>
        </p:nvGrpSpPr>
        <p:grpSpPr>
          <a:xfrm>
            <a:off x="5562600" y="1871400"/>
            <a:ext cx="2768047" cy="4631293"/>
            <a:chOff x="5562600" y="1871400"/>
            <a:chExt cx="2768047" cy="4631293"/>
          </a:xfrm>
        </p:grpSpPr>
        <p:sp>
          <p:nvSpPr>
            <p:cNvPr id="26" name="Rounded Rectangle 25"/>
            <p:cNvSpPr/>
            <p:nvPr/>
          </p:nvSpPr>
          <p:spPr>
            <a:xfrm>
              <a:off x="6248400" y="5029200"/>
              <a:ext cx="205383" cy="1473493"/>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562600" y="1871400"/>
              <a:ext cx="2768047" cy="2433754"/>
              <a:chOff x="5665292" y="1857970"/>
              <a:chExt cx="2768047" cy="2433754"/>
            </a:xfrm>
          </p:grpSpPr>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713" t="20344" r="10212" b="11277"/>
              <a:stretch/>
            </p:blipFill>
            <p:spPr bwMode="auto">
              <a:xfrm>
                <a:off x="5665292" y="2958370"/>
                <a:ext cx="2638524" cy="1333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Image result for standard mamypoko pan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70292" y="1857970"/>
                <a:ext cx="863047" cy="107017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p:cNvGrpSpPr/>
          <p:nvPr/>
        </p:nvGrpSpPr>
        <p:grpSpPr>
          <a:xfrm>
            <a:off x="158721" y="2327761"/>
            <a:ext cx="2692459" cy="4174932"/>
            <a:chOff x="158721" y="2327761"/>
            <a:chExt cx="2692459" cy="4174932"/>
          </a:xfrm>
        </p:grpSpPr>
        <p:sp>
          <p:nvSpPr>
            <p:cNvPr id="25" name="Rounded Rectangle 24"/>
            <p:cNvSpPr/>
            <p:nvPr/>
          </p:nvSpPr>
          <p:spPr>
            <a:xfrm>
              <a:off x="1729528" y="5045075"/>
              <a:ext cx="205529" cy="1457618"/>
            </a:xfrm>
            <a:prstGeom prst="roundRect">
              <a:avLst/>
            </a:prstGeom>
            <a:solidFill>
              <a:srgbClr val="00B05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58721" y="2327761"/>
              <a:ext cx="2692459" cy="2429152"/>
              <a:chOff x="159657" y="2238277"/>
              <a:chExt cx="2692459" cy="2429152"/>
            </a:xfrm>
          </p:grpSpPr>
          <p:pic>
            <p:nvPicPr>
              <p:cNvPr id="1027"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464" t="20416" r="9961" b="12053"/>
              <a:stretch/>
            </p:blipFill>
            <p:spPr bwMode="auto">
              <a:xfrm>
                <a:off x="159657" y="3332443"/>
                <a:ext cx="2692459" cy="1334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Image result for merries pant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490" t="12768" r="6007" b="9404"/>
              <a:stretch/>
            </p:blipFill>
            <p:spPr bwMode="auto">
              <a:xfrm>
                <a:off x="422373" y="2238277"/>
                <a:ext cx="1082578" cy="95201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p:cNvGrpSpPr/>
          <p:nvPr/>
        </p:nvGrpSpPr>
        <p:grpSpPr>
          <a:xfrm>
            <a:off x="1978703" y="1735995"/>
            <a:ext cx="4522352" cy="4766698"/>
            <a:chOff x="1978703" y="1735995"/>
            <a:chExt cx="4522352" cy="4766698"/>
          </a:xfrm>
        </p:grpSpPr>
        <p:sp>
          <p:nvSpPr>
            <p:cNvPr id="6" name="Rounded Rectangle 5"/>
            <p:cNvSpPr/>
            <p:nvPr/>
          </p:nvSpPr>
          <p:spPr>
            <a:xfrm>
              <a:off x="4611914" y="3410129"/>
              <a:ext cx="188686" cy="3092564"/>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978703" y="1735995"/>
              <a:ext cx="4522352" cy="1363865"/>
              <a:chOff x="1978703" y="1735995"/>
              <a:chExt cx="4522352" cy="1363865"/>
            </a:xfrm>
          </p:grpSpPr>
          <p:pic>
            <p:nvPicPr>
              <p:cNvPr id="1026"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290" t="20247" r="10151" b="11281"/>
              <a:stretch/>
            </p:blipFill>
            <p:spPr bwMode="auto">
              <a:xfrm>
                <a:off x="1978703" y="1763921"/>
                <a:ext cx="2656797" cy="133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4660900" y="1735995"/>
                <a:ext cx="1840155" cy="1023162"/>
                <a:chOff x="4660900" y="1735995"/>
                <a:chExt cx="1840155" cy="1023162"/>
              </a:xfrm>
            </p:grpSpPr>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60900" y="1735995"/>
                  <a:ext cx="1840155" cy="670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4763413" y="2420603"/>
                  <a:ext cx="1371600" cy="338554"/>
                </a:xfrm>
                <a:prstGeom prst="rect">
                  <a:avLst/>
                </a:prstGeom>
                <a:noFill/>
              </p:spPr>
              <p:txBody>
                <a:bodyPr wrap="square" rtlCol="0">
                  <a:spAutoFit/>
                </a:bodyPr>
                <a:lstStyle/>
                <a:p>
                  <a:r>
                    <a:rPr lang="en-SG" sz="1600" b="1" dirty="0" smtClean="0">
                      <a:solidFill>
                        <a:srgbClr val="C00000"/>
                      </a:solidFill>
                    </a:rPr>
                    <a:t>Brand? Type?</a:t>
                  </a:r>
                  <a:endParaRPr lang="en-US" sz="1600" b="1" dirty="0">
                    <a:solidFill>
                      <a:srgbClr val="C00000"/>
                    </a:solidFill>
                  </a:endParaRPr>
                </a:p>
              </p:txBody>
            </p:sp>
          </p:grpSp>
        </p:grpSp>
      </p:grpSp>
      <p:grpSp>
        <p:nvGrpSpPr>
          <p:cNvPr id="17" name="Group 16"/>
          <p:cNvGrpSpPr/>
          <p:nvPr/>
        </p:nvGrpSpPr>
        <p:grpSpPr>
          <a:xfrm>
            <a:off x="7772400" y="4419498"/>
            <a:ext cx="1241248" cy="1892758"/>
            <a:chOff x="7772400" y="4419498"/>
            <a:chExt cx="1241248" cy="1892758"/>
          </a:xfrm>
        </p:grpSpPr>
        <p:pic>
          <p:nvPicPr>
            <p:cNvPr id="103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72400" y="4419498"/>
              <a:ext cx="1241248" cy="622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Rounded Rectangle 40"/>
            <p:cNvSpPr/>
            <p:nvPr/>
          </p:nvSpPr>
          <p:spPr>
            <a:xfrm>
              <a:off x="8292319" y="5257800"/>
              <a:ext cx="205383" cy="1054456"/>
            </a:xfrm>
            <a:prstGeom prst="roundRect">
              <a:avLst/>
            </a:prstGeom>
            <a:solidFill>
              <a:srgbClr val="666699">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a:off x="357937" y="1579255"/>
            <a:ext cx="1039708" cy="369332"/>
          </a:xfrm>
          <a:prstGeom prst="rect">
            <a:avLst/>
          </a:prstGeom>
        </p:spPr>
        <p:txBody>
          <a:bodyPr wrap="none">
            <a:spAutoFit/>
          </a:bodyPr>
          <a:lstStyle/>
          <a:p>
            <a:r>
              <a:rPr lang="en-US" dirty="0"/>
              <a:t>Example:</a:t>
            </a:r>
          </a:p>
        </p:txBody>
      </p:sp>
    </p:spTree>
    <p:extLst>
      <p:ext uri="{BB962C8B-B14F-4D97-AF65-F5344CB8AC3E}">
        <p14:creationId xmlns:p14="http://schemas.microsoft.com/office/powerpoint/2010/main" val="247362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7713" y="1219200"/>
            <a:ext cx="6745287" cy="1484870"/>
          </a:xfrm>
        </p:spPr>
        <p:txBody>
          <a:bodyPr>
            <a:noAutofit/>
          </a:bodyPr>
          <a:lstStyle/>
          <a:p>
            <a:pPr algn="l"/>
            <a:r>
              <a:rPr lang="en-SG" sz="3600" b="1" dirty="0" smtClean="0"/>
              <a:t>Part II: </a:t>
            </a:r>
            <a:r>
              <a:rPr lang="en-SG" sz="3600" b="1" dirty="0"/>
              <a:t/>
            </a:r>
            <a:br>
              <a:rPr lang="en-SG" sz="3600" b="1" dirty="0"/>
            </a:br>
            <a:r>
              <a:rPr lang="en-SG" sz="3600" b="1" dirty="0"/>
              <a:t>Numerical Data Based </a:t>
            </a:r>
            <a:r>
              <a:rPr lang="en-SG" sz="3600" b="1" dirty="0" smtClean="0"/>
              <a:t>Clustering</a:t>
            </a:r>
            <a:endParaRPr lang="en-US" sz="3600" b="1" dirty="0"/>
          </a:p>
        </p:txBody>
      </p:sp>
      <p:pic>
        <p:nvPicPr>
          <p:cNvPr id="2050" name="Picture 2" descr="Image result for shop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318" y="1369518"/>
            <a:ext cx="1139825" cy="118423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clustering word cloud shop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clustering word cloud shope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Image result for clustering word cloud shope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4" y="3429000"/>
            <a:ext cx="8375597"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85561" y="2859561"/>
            <a:ext cx="1139824" cy="369332"/>
          </a:xfrm>
          <a:prstGeom prst="rect">
            <a:avLst/>
          </a:prstGeom>
          <a:noFill/>
        </p:spPr>
        <p:txBody>
          <a:bodyPr wrap="square" rtlCol="0">
            <a:spAutoFit/>
          </a:bodyPr>
          <a:lstStyle/>
          <a:p>
            <a:r>
              <a:rPr lang="en-SG" dirty="0" smtClean="0"/>
              <a:t>Example:</a:t>
            </a:r>
            <a:endParaRPr lang="en-US" dirty="0"/>
          </a:p>
        </p:txBody>
      </p:sp>
    </p:spTree>
    <p:extLst>
      <p:ext uri="{BB962C8B-B14F-4D97-AF65-F5344CB8AC3E}">
        <p14:creationId xmlns:p14="http://schemas.microsoft.com/office/powerpoint/2010/main" val="7203836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
          </a:xfrm>
          <a:prstGeom prst="rect">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Numerical Data Based Clustering</a:t>
            </a:r>
            <a:endParaRPr lang="en-US" sz="3200" dirty="0"/>
          </a:p>
        </p:txBody>
      </p:sp>
      <p:sp>
        <p:nvSpPr>
          <p:cNvPr id="3" name="Title 1"/>
          <p:cNvSpPr>
            <a:spLocks noGrp="1"/>
          </p:cNvSpPr>
          <p:nvPr>
            <p:ph type="title"/>
          </p:nvPr>
        </p:nvSpPr>
        <p:spPr>
          <a:xfrm>
            <a:off x="381000" y="914400"/>
            <a:ext cx="3352800" cy="487362"/>
          </a:xfrm>
        </p:spPr>
        <p:txBody>
          <a:bodyPr>
            <a:normAutofit fontScale="90000"/>
          </a:bodyPr>
          <a:lstStyle/>
          <a:p>
            <a:pPr algn="l"/>
            <a:r>
              <a:rPr lang="en-SG" dirty="0" smtClean="0"/>
              <a:t>Pre-processing</a:t>
            </a:r>
            <a:endParaRPr lang="en-US" dirty="0"/>
          </a:p>
        </p:txBody>
      </p:sp>
      <p:grpSp>
        <p:nvGrpSpPr>
          <p:cNvPr id="23" name="Group 22"/>
          <p:cNvGrpSpPr/>
          <p:nvPr/>
        </p:nvGrpSpPr>
        <p:grpSpPr>
          <a:xfrm>
            <a:off x="7529526" y="1879903"/>
            <a:ext cx="1524000" cy="4714679"/>
            <a:chOff x="7467600" y="2038470"/>
            <a:chExt cx="1828799" cy="4284774"/>
          </a:xfrm>
        </p:grpSpPr>
        <p:sp>
          <p:nvSpPr>
            <p:cNvPr id="21" name="Right Brace 20"/>
            <p:cNvSpPr/>
            <p:nvPr/>
          </p:nvSpPr>
          <p:spPr>
            <a:xfrm>
              <a:off x="7467600" y="2038470"/>
              <a:ext cx="636301" cy="4284774"/>
            </a:xfrm>
            <a:prstGeom prst="rightBrace">
              <a:avLst>
                <a:gd name="adj1" fmla="val 60714"/>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22" name="TextBox 21"/>
            <p:cNvSpPr txBox="1"/>
            <p:nvPr/>
          </p:nvSpPr>
          <p:spPr>
            <a:xfrm>
              <a:off x="8103900" y="3980802"/>
              <a:ext cx="1192499" cy="400110"/>
            </a:xfrm>
            <a:prstGeom prst="rect">
              <a:avLst/>
            </a:prstGeom>
            <a:noFill/>
          </p:spPr>
          <p:txBody>
            <a:bodyPr wrap="square" rtlCol="0">
              <a:spAutoFit/>
            </a:bodyPr>
            <a:lstStyle/>
            <a:p>
              <a:r>
                <a:rPr lang="en-US" sz="2000" b="1" dirty="0" smtClean="0">
                  <a:solidFill>
                    <a:schemeClr val="accent3">
                      <a:lumMod val="75000"/>
                    </a:schemeClr>
                  </a:solidFill>
                </a:rPr>
                <a:t>Scaled</a:t>
              </a:r>
              <a:endParaRPr lang="en-US" sz="2000" b="1" dirty="0">
                <a:solidFill>
                  <a:schemeClr val="accent3">
                    <a:lumMod val="75000"/>
                  </a:schemeClr>
                </a:solidFill>
              </a:endParaRPr>
            </a:p>
          </p:txBody>
        </p:sp>
      </p:grpSp>
      <p:grpSp>
        <p:nvGrpSpPr>
          <p:cNvPr id="25" name="Group 24"/>
          <p:cNvGrpSpPr/>
          <p:nvPr/>
        </p:nvGrpSpPr>
        <p:grpSpPr>
          <a:xfrm>
            <a:off x="247870" y="3719192"/>
            <a:ext cx="7815026" cy="2842194"/>
            <a:chOff x="158312" y="3643055"/>
            <a:chExt cx="7815026" cy="2842194"/>
          </a:xfrm>
        </p:grpSpPr>
        <p:grpSp>
          <p:nvGrpSpPr>
            <p:cNvPr id="20" name="Group 19"/>
            <p:cNvGrpSpPr/>
            <p:nvPr/>
          </p:nvGrpSpPr>
          <p:grpSpPr>
            <a:xfrm>
              <a:off x="158312" y="3643055"/>
              <a:ext cx="7815026" cy="2842194"/>
              <a:chOff x="284012" y="3433994"/>
              <a:chExt cx="7815026" cy="2842194"/>
            </a:xfrm>
          </p:grpSpPr>
          <p:sp>
            <p:nvSpPr>
              <p:cNvPr id="7" name="TextBox 6"/>
              <p:cNvSpPr txBox="1"/>
              <p:nvPr/>
            </p:nvSpPr>
            <p:spPr>
              <a:xfrm>
                <a:off x="284012" y="3433994"/>
                <a:ext cx="1833175" cy="461665"/>
              </a:xfrm>
              <a:prstGeom prst="rect">
                <a:avLst/>
              </a:prstGeom>
              <a:noFill/>
            </p:spPr>
            <p:txBody>
              <a:bodyPr wrap="square" rtlCol="0">
                <a:spAutoFit/>
              </a:bodyPr>
              <a:lstStyle/>
              <a:p>
                <a:r>
                  <a:rPr lang="en-SG" sz="2400" b="1" dirty="0" smtClean="0">
                    <a:solidFill>
                      <a:srgbClr val="800080"/>
                    </a:solidFill>
                  </a:rPr>
                  <a:t>Popularity</a:t>
                </a:r>
                <a:endParaRPr lang="en-US" sz="2400" b="1" dirty="0">
                  <a:solidFill>
                    <a:srgbClr val="800080"/>
                  </a:solidFill>
                </a:endParaRPr>
              </a:p>
            </p:txBody>
          </p:sp>
          <p:grpSp>
            <p:nvGrpSpPr>
              <p:cNvPr id="14" name="Group 13"/>
              <p:cNvGrpSpPr/>
              <p:nvPr/>
            </p:nvGrpSpPr>
            <p:grpSpPr>
              <a:xfrm>
                <a:off x="722456" y="4208790"/>
                <a:ext cx="7376582" cy="2067398"/>
                <a:chOff x="273390" y="2706249"/>
                <a:chExt cx="7376582" cy="2067398"/>
              </a:xfrm>
            </p:grpSpPr>
            <mc:AlternateContent xmlns:mc="http://schemas.openxmlformats.org/markup-compatibility/2006" xmlns:a14="http://schemas.microsoft.com/office/drawing/2010/main">
              <mc:Choice Requires="a14">
                <p:sp>
                  <p:nvSpPr>
                    <p:cNvPr id="15" name="TextBox 14"/>
                    <p:cNvSpPr txBox="1"/>
                    <p:nvPr/>
                  </p:nvSpPr>
                  <p:spPr>
                    <a:xfrm>
                      <a:off x="309368" y="3068835"/>
                      <a:ext cx="732893"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m:rPr>
                                <m:nor/>
                              </m:rPr>
                              <a:rPr lang="en-US" b="0" i="0" dirty="0" smtClean="0"/>
                              <m:t>clicks</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09368" y="3068835"/>
                      <a:ext cx="732893" cy="369332"/>
                    </a:xfrm>
                    <a:prstGeom prst="rect">
                      <a:avLst/>
                    </a:prstGeom>
                    <a:blipFill rotWithShape="1">
                      <a:blip r:embed="rId3"/>
                      <a:stretch>
                        <a:fillRect/>
                      </a:stretch>
                    </a:blipFill>
                  </p:spPr>
                  <p:txBody>
                    <a:bodyPr/>
                    <a:lstStyle/>
                    <a:p>
                      <a:r>
                        <a:rPr lang="en-US">
                          <a:noFill/>
                        </a:rPr>
                        <a:t> </a:t>
                      </a:r>
                    </a:p>
                  </p:txBody>
                </p:sp>
              </mc:Fallback>
            </mc:AlternateContent>
            <p:sp>
              <p:nvSpPr>
                <p:cNvPr id="16" name="Rectangle 15"/>
                <p:cNvSpPr/>
                <p:nvPr/>
              </p:nvSpPr>
              <p:spPr>
                <a:xfrm>
                  <a:off x="309368" y="2706249"/>
                  <a:ext cx="708848" cy="369332"/>
                </a:xfrm>
                <a:prstGeom prst="rect">
                  <a:avLst/>
                </a:prstGeom>
              </p:spPr>
              <p:txBody>
                <a:bodyPr wrap="none">
                  <a:spAutoFit/>
                </a:bodyPr>
                <a:lstStyle/>
                <a:p>
                  <a:r>
                    <a:rPr lang="en-SG" dirty="0" smtClean="0"/>
                    <a:t>views</a:t>
                  </a: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273390" y="3797033"/>
                      <a:ext cx="7376582" cy="9766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en-US" b="0" i="0" dirty="0" smtClean="0"/>
                              <m:t>rating</m:t>
                            </m:r>
                            <m:r>
                              <m:rPr>
                                <m:nor/>
                              </m:rPr>
                              <a:rPr lang="en-US" b="0" i="0" dirty="0" smtClean="0"/>
                              <m:t> </m:t>
                            </m:r>
                            <m:r>
                              <m:rPr>
                                <m:nor/>
                              </m:rPr>
                              <a:rPr lang="en-US" b="0" i="0" dirty="0" smtClean="0"/>
                              <m:t>score</m:t>
                            </m:r>
                            <m:r>
                              <a:rPr lang="en-US" b="0" i="1" dirty="0" smtClean="0">
                                <a:latin typeface="Cambria Math"/>
                                <a:ea typeface="Cambria Math"/>
                              </a:rPr>
                              <m:t>=</m:t>
                            </m:r>
                            <m:d>
                              <m:dPr>
                                <m:begChr m:val="{"/>
                                <m:endChr m:val=""/>
                                <m:ctrlPr>
                                  <a:rPr lang="en-US" b="0" i="1" dirty="0" smtClean="0">
                                    <a:latin typeface="Cambria Math"/>
                                    <a:ea typeface="Cambria Math"/>
                                  </a:rPr>
                                </m:ctrlPr>
                              </m:dPr>
                              <m:e>
                                <m:eqArr>
                                  <m:eqArrPr>
                                    <m:ctrlPr>
                                      <a:rPr lang="en-US" b="0" i="1" dirty="0" smtClean="0">
                                        <a:latin typeface="Cambria Math"/>
                                        <a:ea typeface="Cambria Math"/>
                                      </a:rPr>
                                    </m:ctrlPr>
                                  </m:eqArrPr>
                                  <m:e>
                                    <m:f>
                                      <m:fPr>
                                        <m:ctrlPr>
                                          <a:rPr lang="en-US" i="1" dirty="0">
                                            <a:latin typeface="Cambria Math"/>
                                          </a:rPr>
                                        </m:ctrlPr>
                                      </m:fPr>
                                      <m:num>
                                        <m:r>
                                          <m:rPr>
                                            <m:nor/>
                                          </m:rPr>
                                          <a:rPr lang="en-US" dirty="0"/>
                                          <m:t>rating</m:t>
                                        </m:r>
                                        <m:r>
                                          <m:rPr>
                                            <m:nor/>
                                          </m:rPr>
                                          <a:rPr lang="en-US" dirty="0"/>
                                          <m:t>_</m:t>
                                        </m:r>
                                        <m:r>
                                          <m:rPr>
                                            <m:nor/>
                                          </m:rPr>
                                          <a:rPr lang="en-US" dirty="0"/>
                                          <m:t>good</m:t>
                                        </m:r>
                                        <m:r>
                                          <a:rPr lang="en-SG" i="1" dirty="0">
                                            <a:latin typeface="Cambria Math"/>
                                            <a:ea typeface="Cambria Math"/>
                                          </a:rPr>
                                          <m:t>−</m:t>
                                        </m:r>
                                        <m:r>
                                          <m:rPr>
                                            <m:nor/>
                                          </m:rPr>
                                          <a:rPr lang="en-US" dirty="0"/>
                                          <m:t>rating</m:t>
                                        </m:r>
                                        <m:r>
                                          <m:rPr>
                                            <m:nor/>
                                          </m:rPr>
                                          <a:rPr lang="en-US" dirty="0"/>
                                          <m:t>_</m:t>
                                        </m:r>
                                        <m:r>
                                          <m:rPr>
                                            <m:nor/>
                                          </m:rPr>
                                          <a:rPr lang="en-US" dirty="0"/>
                                          <m:t>bad</m:t>
                                        </m:r>
                                      </m:num>
                                      <m:den>
                                        <m:r>
                                          <m:rPr>
                                            <m:nor/>
                                          </m:rPr>
                                          <a:rPr lang="en-US" dirty="0"/>
                                          <m:t>total</m:t>
                                        </m:r>
                                        <m:r>
                                          <m:rPr>
                                            <m:nor/>
                                          </m:rPr>
                                          <a:rPr lang="en-SG" dirty="0"/>
                                          <m:t>_</m:t>
                                        </m:r>
                                        <m:r>
                                          <m:rPr>
                                            <m:nor/>
                                          </m:rPr>
                                          <a:rPr lang="en-US" dirty="0"/>
                                          <m:t>rating</m:t>
                                        </m:r>
                                      </m:den>
                                    </m:f>
                                    <m:r>
                                      <a:rPr lang="en-SG" b="0" i="1" dirty="0" smtClean="0">
                                        <a:latin typeface="Cambria Math"/>
                                      </a:rPr>
                                      <m:t>,</m:t>
                                    </m:r>
                                    <m:r>
                                      <m:rPr>
                                        <m:nor/>
                                      </m:rPr>
                                      <a:rPr lang="en-SG" dirty="0"/>
                                      <m:t>if</m:t>
                                    </m:r>
                                    <m:r>
                                      <m:rPr>
                                        <m:nor/>
                                      </m:rPr>
                                      <a:rPr lang="en-SG" b="0" i="0" dirty="0" smtClean="0"/>
                                      <m:t> </m:t>
                                    </m:r>
                                    <m:r>
                                      <m:rPr>
                                        <m:nor/>
                                      </m:rPr>
                                      <a:rPr lang="en-US" dirty="0"/>
                                      <m:t>total</m:t>
                                    </m:r>
                                    <m:r>
                                      <m:rPr>
                                        <m:nor/>
                                      </m:rPr>
                                      <a:rPr lang="en-SG" dirty="0"/>
                                      <m:t>_</m:t>
                                    </m:r>
                                    <m:r>
                                      <m:rPr>
                                        <m:nor/>
                                      </m:rPr>
                                      <a:rPr lang="en-US" dirty="0"/>
                                      <m:t>rating</m:t>
                                    </m:r>
                                    <m:r>
                                      <a:rPr lang="en-SG" i="1" dirty="0">
                                        <a:latin typeface="Cambria Math"/>
                                        <a:ea typeface="Cambria Math"/>
                                      </a:rPr>
                                      <m:t>≠0</m:t>
                                    </m:r>
                                  </m:e>
                                  <m:e>
                                    <m:r>
                                      <a:rPr lang="en-SG" b="0" i="1" dirty="0" smtClean="0">
                                        <a:latin typeface="Cambria Math"/>
                                        <a:ea typeface="Cambria Math"/>
                                      </a:rPr>
                                      <m:t>0,</m:t>
                                    </m:r>
                                    <m:r>
                                      <m:rPr>
                                        <m:nor/>
                                      </m:rPr>
                                      <a:rPr lang="en-SG" dirty="0"/>
                                      <m:t>if</m:t>
                                    </m:r>
                                    <m:r>
                                      <m:rPr>
                                        <m:nor/>
                                      </m:rPr>
                                      <a:rPr lang="en-SG" b="0" i="0" dirty="0" smtClean="0"/>
                                      <m:t> </m:t>
                                    </m:r>
                                    <m:r>
                                      <m:rPr>
                                        <m:nor/>
                                      </m:rPr>
                                      <a:rPr lang="en-US" dirty="0"/>
                                      <m:t>total</m:t>
                                    </m:r>
                                    <m:r>
                                      <m:rPr>
                                        <m:nor/>
                                      </m:rPr>
                                      <a:rPr lang="en-SG" dirty="0"/>
                                      <m:t>_</m:t>
                                    </m:r>
                                    <m:r>
                                      <m:rPr>
                                        <m:nor/>
                                      </m:rPr>
                                      <a:rPr lang="en-US" dirty="0"/>
                                      <m:t>rating</m:t>
                                    </m:r>
                                    <m:r>
                                      <a:rPr lang="en-SG" i="1" dirty="0" smtClean="0">
                                        <a:latin typeface="Cambria Math"/>
                                        <a:ea typeface="Cambria Math"/>
                                      </a:rPr>
                                      <m:t>=</m:t>
                                    </m:r>
                                    <m:r>
                                      <a:rPr lang="en-SG" i="1" dirty="0">
                                        <a:latin typeface="Cambria Math"/>
                                        <a:ea typeface="Cambria Math"/>
                                      </a:rPr>
                                      <m:t>0</m:t>
                                    </m:r>
                                  </m:e>
                                </m:eqArr>
                              </m:e>
                            </m:d>
                          </m:oMath>
                        </m:oMathPara>
                      </a14:m>
                      <a:endParaRPr lang="en-US" dirty="0">
                        <a:latin typeface="+mj-lt"/>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73390" y="3797033"/>
                      <a:ext cx="7376582" cy="976614"/>
                    </a:xfrm>
                    <a:prstGeom prst="rect">
                      <a:avLst/>
                    </a:prstGeom>
                    <a:blipFill rotWithShape="1">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p:cNvSpPr txBox="1"/>
                  <p:nvPr/>
                </p:nvSpPr>
                <p:spPr>
                  <a:xfrm>
                    <a:off x="722457" y="4930242"/>
                    <a:ext cx="560526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en-US" b="0" i="0" dirty="0" smtClean="0"/>
                            <m:t>total</m:t>
                          </m:r>
                          <m:r>
                            <m:rPr>
                              <m:nor/>
                            </m:rPr>
                            <a:rPr lang="en-SG" b="0" i="0" dirty="0" smtClean="0"/>
                            <m:t>_</m:t>
                          </m:r>
                          <m:r>
                            <m:rPr>
                              <m:nor/>
                            </m:rPr>
                            <a:rPr lang="en-US" b="0" i="0" dirty="0" smtClean="0"/>
                            <m:t>rating</m:t>
                          </m:r>
                          <m:r>
                            <a:rPr lang="en-US" b="0" i="1" dirty="0" smtClean="0">
                              <a:latin typeface="Cambria Math"/>
                              <a:ea typeface="Cambria Math"/>
                            </a:rPr>
                            <m:t>=</m:t>
                          </m:r>
                          <m:r>
                            <m:rPr>
                              <m:nor/>
                            </m:rPr>
                            <a:rPr lang="en-US" dirty="0"/>
                            <m:t>rating</m:t>
                          </m:r>
                          <m:r>
                            <m:rPr>
                              <m:nor/>
                            </m:rPr>
                            <a:rPr lang="en-US" dirty="0"/>
                            <m:t>_</m:t>
                          </m:r>
                          <m:r>
                            <m:rPr>
                              <m:nor/>
                            </m:rPr>
                            <a:rPr lang="en-US" dirty="0"/>
                            <m:t>good</m:t>
                          </m:r>
                          <m:r>
                            <a:rPr lang="en-US" i="1" dirty="0" smtClean="0">
                              <a:latin typeface="Cambria Math"/>
                              <a:ea typeface="Cambria Math"/>
                            </a:rPr>
                            <m:t>+</m:t>
                          </m:r>
                          <m:r>
                            <m:rPr>
                              <m:nor/>
                            </m:rPr>
                            <a:rPr lang="en-US" dirty="0"/>
                            <m:t>rating</m:t>
                          </m:r>
                          <m:r>
                            <m:rPr>
                              <m:nor/>
                            </m:rPr>
                            <a:rPr lang="en-US" dirty="0"/>
                            <m:t>_</m:t>
                          </m:r>
                          <m:r>
                            <m:rPr>
                              <m:nor/>
                            </m:rPr>
                            <a:rPr lang="en-US" b="0" i="0" dirty="0" smtClean="0"/>
                            <m:t>normal</m:t>
                          </m:r>
                          <m:r>
                            <a:rPr lang="en-US" i="1" dirty="0" smtClean="0">
                              <a:latin typeface="Cambria Math"/>
                              <a:ea typeface="Cambria Math"/>
                            </a:rPr>
                            <m:t>+</m:t>
                          </m:r>
                          <m:r>
                            <m:rPr>
                              <m:nor/>
                            </m:rPr>
                            <a:rPr lang="en-US" dirty="0"/>
                            <m:t>rating</m:t>
                          </m:r>
                          <m:r>
                            <m:rPr>
                              <m:nor/>
                            </m:rPr>
                            <a:rPr lang="en-US" dirty="0"/>
                            <m:t>_</m:t>
                          </m:r>
                          <m:r>
                            <m:rPr>
                              <m:nor/>
                            </m:rPr>
                            <a:rPr lang="en-US" b="0" i="0" dirty="0" smtClean="0"/>
                            <m:t>ba</m:t>
                          </m:r>
                          <m:r>
                            <m:rPr>
                              <m:nor/>
                            </m:rPr>
                            <a:rPr lang="en-US" dirty="0"/>
                            <m:t>d</m:t>
                          </m:r>
                        </m:oMath>
                      </m:oMathPara>
                    </a14:m>
                    <a:endParaRPr lang="en-US" dirty="0">
                      <a:latin typeface="+mj-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22457" y="4930242"/>
                    <a:ext cx="5605264" cy="369332"/>
                  </a:xfrm>
                  <a:prstGeom prst="rect">
                    <a:avLst/>
                  </a:prstGeom>
                  <a:blipFill rotWithShape="1">
                    <a:blip r:embed="rId5"/>
                    <a:stretch>
                      <a:fillRect b="-10000"/>
                    </a:stretch>
                  </a:blipFill>
                </p:spPr>
                <p:txBody>
                  <a:bodyPr/>
                  <a:lstStyle/>
                  <a:p>
                    <a:r>
                      <a:rPr lang="en-US">
                        <a:noFill/>
                      </a:rPr>
                      <a:t> </a:t>
                    </a:r>
                  </a:p>
                </p:txBody>
              </p:sp>
            </mc:Fallback>
          </mc:AlternateContent>
        </p:grpSp>
        <p:sp>
          <p:nvSpPr>
            <p:cNvPr id="24" name="Rectangle 23"/>
            <p:cNvSpPr/>
            <p:nvPr/>
          </p:nvSpPr>
          <p:spPr>
            <a:xfrm>
              <a:off x="596757" y="4075717"/>
              <a:ext cx="1276055" cy="369332"/>
            </a:xfrm>
            <a:prstGeom prst="rect">
              <a:avLst/>
            </a:prstGeom>
          </p:spPr>
          <p:txBody>
            <a:bodyPr wrap="none">
              <a:spAutoFit/>
            </a:bodyPr>
            <a:lstStyle/>
            <a:p>
              <a:r>
                <a:rPr lang="en-SG" dirty="0" err="1" smtClean="0"/>
                <a:t>liked_count</a:t>
              </a:r>
              <a:endParaRPr lang="en-US" dirty="0"/>
            </a:p>
          </p:txBody>
        </p:sp>
      </p:grpSp>
      <p:grpSp>
        <p:nvGrpSpPr>
          <p:cNvPr id="27" name="Group 26"/>
          <p:cNvGrpSpPr/>
          <p:nvPr/>
        </p:nvGrpSpPr>
        <p:grpSpPr>
          <a:xfrm>
            <a:off x="247870" y="1418238"/>
            <a:ext cx="7642425" cy="2361805"/>
            <a:chOff x="247870" y="1418238"/>
            <a:chExt cx="7642425" cy="2361805"/>
          </a:xfrm>
        </p:grpSpPr>
        <p:grpSp>
          <p:nvGrpSpPr>
            <p:cNvPr id="18" name="Group 17"/>
            <p:cNvGrpSpPr/>
            <p:nvPr/>
          </p:nvGrpSpPr>
          <p:grpSpPr>
            <a:xfrm>
              <a:off x="247870" y="1418238"/>
              <a:ext cx="7642425" cy="2361805"/>
              <a:chOff x="385276" y="1629707"/>
              <a:chExt cx="7642425" cy="2361805"/>
            </a:xfrm>
          </p:grpSpPr>
          <p:sp>
            <p:nvSpPr>
              <p:cNvPr id="6" name="TextBox 5"/>
              <p:cNvSpPr txBox="1"/>
              <p:nvPr/>
            </p:nvSpPr>
            <p:spPr>
              <a:xfrm>
                <a:off x="385276" y="1629707"/>
                <a:ext cx="1981200" cy="461665"/>
              </a:xfrm>
              <a:prstGeom prst="rect">
                <a:avLst/>
              </a:prstGeom>
              <a:noFill/>
            </p:spPr>
            <p:txBody>
              <a:bodyPr wrap="square" rtlCol="0">
                <a:spAutoFit/>
              </a:bodyPr>
              <a:lstStyle/>
              <a:p>
                <a:r>
                  <a:rPr lang="en-SG" sz="2400" b="1" dirty="0" smtClean="0">
                    <a:solidFill>
                      <a:srgbClr val="FF6699"/>
                    </a:solidFill>
                  </a:rPr>
                  <a:t>Sales</a:t>
                </a:r>
                <a:endParaRPr lang="en-US" sz="2400" b="1" dirty="0">
                  <a:solidFill>
                    <a:srgbClr val="FF6699"/>
                  </a:solidFill>
                </a:endParaRPr>
              </a:p>
            </p:txBody>
          </p:sp>
          <p:grpSp>
            <p:nvGrpSpPr>
              <p:cNvPr id="13" name="Group 12"/>
              <p:cNvGrpSpPr/>
              <p:nvPr/>
            </p:nvGrpSpPr>
            <p:grpSpPr>
              <a:xfrm>
                <a:off x="720302" y="2647160"/>
                <a:ext cx="7307399" cy="1344352"/>
                <a:chOff x="233984" y="3402335"/>
                <a:chExt cx="7307399" cy="1344352"/>
              </a:xfrm>
            </p:grpSpPr>
            <mc:AlternateContent xmlns:mc="http://schemas.openxmlformats.org/markup-compatibility/2006" xmlns:a14="http://schemas.microsoft.com/office/drawing/2010/main">
              <mc:Choice Requires="a14">
                <p:sp>
                  <p:nvSpPr>
                    <p:cNvPr id="9" name="TextBox 8"/>
                    <p:cNvSpPr txBox="1"/>
                    <p:nvPr/>
                  </p:nvSpPr>
                  <p:spPr>
                    <a:xfrm>
                      <a:off x="233984" y="3402335"/>
                      <a:ext cx="4260910"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SG" b="0" i="0" dirty="0" smtClean="0"/>
                              <m:t>r</m:t>
                            </m:r>
                            <m:r>
                              <m:rPr>
                                <m:nor/>
                              </m:rPr>
                              <a:rPr lang="en-SG" dirty="0"/>
                              <m:t>evenue</m:t>
                            </m:r>
                            <m:r>
                              <a:rPr lang="pt-BR" i="1" smtClean="0">
                                <a:latin typeface="Cambria Math"/>
                              </a:rPr>
                              <m:t>=</m:t>
                            </m:r>
                            <m:nary>
                              <m:naryPr>
                                <m:chr m:val="∑"/>
                                <m:subHide m:val="on"/>
                                <m:supHide m:val="on"/>
                                <m:ctrlPr>
                                  <a:rPr lang="pt-BR" i="1" smtClean="0">
                                    <a:latin typeface="Cambria Math"/>
                                  </a:rPr>
                                </m:ctrlPr>
                              </m:naryPr>
                              <m:sub/>
                              <m:sup/>
                              <m:e>
                                <m:r>
                                  <m:rPr>
                                    <m:nor/>
                                  </m:rPr>
                                  <a:rPr lang="en-SG" b="0" i="0" smtClean="0">
                                    <a:latin typeface="+mj-lt"/>
                                  </a:rPr>
                                  <m:t>o</m:t>
                                </m:r>
                                <m:r>
                                  <m:rPr>
                                    <m:nor/>
                                  </m:rPr>
                                  <a:rPr lang="en-SG" dirty="0">
                                    <a:latin typeface="+mj-lt"/>
                                  </a:rPr>
                                  <m:t>rder</m:t>
                                </m:r>
                                <m:r>
                                  <m:rPr>
                                    <m:nor/>
                                  </m:rPr>
                                  <a:rPr lang="en-SG" b="0" i="0" dirty="0" smtClean="0">
                                    <a:latin typeface="+mj-lt"/>
                                  </a:rPr>
                                  <m:t>_</m:t>
                                </m:r>
                                <m:r>
                                  <m:rPr>
                                    <m:nor/>
                                  </m:rPr>
                                  <a:rPr lang="en-SG" dirty="0">
                                    <a:latin typeface="+mj-lt"/>
                                  </a:rPr>
                                  <m:t>amount</m:t>
                                </m:r>
                                <m:r>
                                  <a:rPr lang="en-SG" i="1" dirty="0" smtClean="0">
                                    <a:latin typeface="Cambria Math"/>
                                    <a:ea typeface="Cambria Math"/>
                                  </a:rPr>
                                  <m:t>∙</m:t>
                                </m:r>
                                <m:r>
                                  <m:rPr>
                                    <m:nor/>
                                  </m:rPr>
                                  <a:rPr lang="en-SG" b="0" i="0" dirty="0" smtClean="0">
                                    <a:latin typeface="Cambria Math"/>
                                    <a:ea typeface="Cambria Math"/>
                                  </a:rPr>
                                  <m:t>o</m:t>
                                </m:r>
                                <m:r>
                                  <m:rPr>
                                    <m:nor/>
                                  </m:rPr>
                                  <a:rPr lang="en-SG" dirty="0"/>
                                  <m:t>rder</m:t>
                                </m:r>
                                <m:r>
                                  <m:rPr>
                                    <m:nor/>
                                  </m:rPr>
                                  <a:rPr lang="en-SG" b="0" i="0" dirty="0" smtClean="0"/>
                                  <m:t>_</m:t>
                                </m:r>
                                <m:r>
                                  <m:rPr>
                                    <m:nor/>
                                  </m:rPr>
                                  <a:rPr lang="en-SG" dirty="0"/>
                                  <m:t>price</m:t>
                                </m:r>
                              </m:e>
                            </m:nary>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33984" y="3402335"/>
                      <a:ext cx="4260910" cy="763094"/>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70271" y="4149023"/>
                      <a:ext cx="7271112" cy="5976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en-SG" dirty="0" smtClean="0"/>
                              <m:t>discount</m:t>
                            </m:r>
                            <m:r>
                              <m:rPr>
                                <m:nor/>
                              </m:rPr>
                              <a:rPr lang="en-SG" b="0" i="0" dirty="0" smtClean="0"/>
                              <m:t> </m:t>
                            </m:r>
                            <m:r>
                              <a:rPr lang="en-SG" b="0" i="1" dirty="0" smtClean="0">
                                <a:latin typeface="Cambria Math"/>
                                <a:ea typeface="Cambria Math"/>
                              </a:rPr>
                              <m:t>=</m:t>
                            </m:r>
                            <m:d>
                              <m:dPr>
                                <m:begChr m:val="{"/>
                                <m:endChr m:val=""/>
                                <m:ctrlPr>
                                  <a:rPr lang="en-SG" b="0" i="1" dirty="0" smtClean="0">
                                    <a:latin typeface="Cambria Math"/>
                                    <a:ea typeface="Cambria Math"/>
                                  </a:rPr>
                                </m:ctrlPr>
                              </m:dPr>
                              <m:e>
                                <m:eqArr>
                                  <m:eqArrPr>
                                    <m:ctrlPr>
                                      <a:rPr lang="en-SG" b="0" i="1" dirty="0" smtClean="0">
                                        <a:latin typeface="Cambria Math"/>
                                        <a:ea typeface="Cambria Math"/>
                                      </a:rPr>
                                    </m:ctrlPr>
                                  </m:eqArrPr>
                                  <m:e>
                                    <m:r>
                                      <m:rPr>
                                        <m:nor/>
                                      </m:rPr>
                                      <a:rPr lang="en-SG" dirty="0"/>
                                      <m:t>price</m:t>
                                    </m:r>
                                    <m:r>
                                      <m:rPr>
                                        <m:nor/>
                                      </m:rPr>
                                      <a:rPr lang="en-SG" dirty="0"/>
                                      <m:t>_</m:t>
                                    </m:r>
                                    <m:r>
                                      <m:rPr>
                                        <m:nor/>
                                      </m:rPr>
                                      <a:rPr lang="en-SG" dirty="0"/>
                                      <m:t>before</m:t>
                                    </m:r>
                                    <m:r>
                                      <m:rPr>
                                        <m:nor/>
                                      </m:rPr>
                                      <a:rPr lang="en-SG" dirty="0"/>
                                      <m:t>_</m:t>
                                    </m:r>
                                    <m:r>
                                      <m:rPr>
                                        <m:nor/>
                                      </m:rPr>
                                      <a:rPr lang="en-SG" dirty="0"/>
                                      <m:t>discount</m:t>
                                    </m:r>
                                    <m:r>
                                      <a:rPr lang="en-SG" i="1" dirty="0">
                                        <a:latin typeface="Cambria Math"/>
                                        <a:ea typeface="Cambria Math"/>
                                      </a:rPr>
                                      <m:t>−</m:t>
                                    </m:r>
                                    <m:r>
                                      <m:rPr>
                                        <m:nor/>
                                      </m:rPr>
                                      <a:rPr lang="en-SG" dirty="0"/>
                                      <m:t>price</m:t>
                                    </m:r>
                                    <m:r>
                                      <m:rPr>
                                        <m:nor/>
                                      </m:rPr>
                                      <a:rPr lang="en-SG" dirty="0"/>
                                      <m:t>, </m:t>
                                    </m:r>
                                    <m:r>
                                      <m:rPr>
                                        <m:nor/>
                                      </m:rPr>
                                      <a:rPr lang="en-SG" dirty="0"/>
                                      <m:t>if</m:t>
                                    </m:r>
                                    <m:r>
                                      <m:rPr>
                                        <m:nor/>
                                      </m:rPr>
                                      <a:rPr lang="en-SG" dirty="0"/>
                                      <m:t> </m:t>
                                    </m:r>
                                    <m:r>
                                      <m:rPr>
                                        <m:nor/>
                                      </m:rPr>
                                      <a:rPr lang="en-SG" dirty="0"/>
                                      <m:t>price</m:t>
                                    </m:r>
                                    <m:r>
                                      <m:rPr>
                                        <m:nor/>
                                      </m:rPr>
                                      <a:rPr lang="en-SG" dirty="0"/>
                                      <m:t>_</m:t>
                                    </m:r>
                                    <m:r>
                                      <m:rPr>
                                        <m:nor/>
                                      </m:rPr>
                                      <a:rPr lang="en-SG" dirty="0"/>
                                      <m:t>before</m:t>
                                    </m:r>
                                    <m:r>
                                      <m:rPr>
                                        <m:nor/>
                                      </m:rPr>
                                      <a:rPr lang="en-SG" dirty="0"/>
                                      <m:t>_</m:t>
                                    </m:r>
                                    <m:r>
                                      <m:rPr>
                                        <m:nor/>
                                      </m:rPr>
                                      <a:rPr lang="en-SG" dirty="0"/>
                                      <m:t>discount</m:t>
                                    </m:r>
                                    <m:r>
                                      <a:rPr lang="en-SG" i="1" dirty="0">
                                        <a:latin typeface="Cambria Math"/>
                                        <a:ea typeface="Cambria Math"/>
                                      </a:rPr>
                                      <m:t>≠0</m:t>
                                    </m:r>
                                  </m:e>
                                  <m:e>
                                    <m:r>
                                      <a:rPr lang="en-SG" i="1" dirty="0">
                                        <a:latin typeface="Cambria Math"/>
                                        <a:ea typeface="Cambria Math"/>
                                      </a:rPr>
                                      <m:t>0,</m:t>
                                    </m:r>
                                    <m:r>
                                      <m:rPr>
                                        <m:nor/>
                                      </m:rPr>
                                      <a:rPr lang="en-SG" dirty="0">
                                        <a:latin typeface="Cambria Math"/>
                                        <a:ea typeface="Cambria Math"/>
                                      </a:rPr>
                                      <m:t> </m:t>
                                    </m:r>
                                    <m:r>
                                      <m:rPr>
                                        <m:nor/>
                                      </m:rPr>
                                      <a:rPr lang="en-SG" dirty="0"/>
                                      <m:t>if</m:t>
                                    </m:r>
                                    <m:r>
                                      <m:rPr>
                                        <m:nor/>
                                      </m:rPr>
                                      <a:rPr lang="en-SG" dirty="0"/>
                                      <m:t> </m:t>
                                    </m:r>
                                    <m:r>
                                      <m:rPr>
                                        <m:nor/>
                                      </m:rPr>
                                      <a:rPr lang="en-SG" dirty="0"/>
                                      <m:t>price</m:t>
                                    </m:r>
                                    <m:r>
                                      <m:rPr>
                                        <m:nor/>
                                      </m:rPr>
                                      <a:rPr lang="en-SG" dirty="0"/>
                                      <m:t>_</m:t>
                                    </m:r>
                                    <m:r>
                                      <m:rPr>
                                        <m:nor/>
                                      </m:rPr>
                                      <a:rPr lang="en-SG" dirty="0"/>
                                      <m:t>before</m:t>
                                    </m:r>
                                    <m:r>
                                      <m:rPr>
                                        <m:nor/>
                                      </m:rPr>
                                      <a:rPr lang="en-SG" dirty="0"/>
                                      <m:t>_</m:t>
                                    </m:r>
                                    <m:r>
                                      <m:rPr>
                                        <m:nor/>
                                      </m:rPr>
                                      <a:rPr lang="en-SG" dirty="0"/>
                                      <m:t>discount</m:t>
                                    </m:r>
                                    <m:r>
                                      <a:rPr lang="en-SG" i="1" dirty="0">
                                        <a:latin typeface="Cambria Math"/>
                                        <a:ea typeface="Cambria Math"/>
                                      </a:rPr>
                                      <m:t>=0</m:t>
                                    </m:r>
                                  </m:e>
                                </m:eqArr>
                              </m:e>
                            </m:d>
                            <m:r>
                              <m:rPr>
                                <m:nor/>
                              </m:rPr>
                              <a:rPr lang="en-SG" b="0" i="0" dirty="0" smtClean="0"/>
                              <m:t> </m:t>
                            </m:r>
                          </m:oMath>
                        </m:oMathPara>
                      </a14:m>
                      <a:endParaRPr lang="en-US" dirty="0">
                        <a:latin typeface="+mj-lt"/>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70271" y="4149023"/>
                      <a:ext cx="7271112" cy="597664"/>
                    </a:xfrm>
                    <a:prstGeom prst="rect">
                      <a:avLst/>
                    </a:prstGeom>
                    <a:blipFill rotWithShape="1">
                      <a:blip r:embed="rId7"/>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26" name="TextBox 25"/>
                <p:cNvSpPr txBox="1"/>
                <p:nvPr/>
              </p:nvSpPr>
              <p:spPr>
                <a:xfrm>
                  <a:off x="582896" y="1680752"/>
                  <a:ext cx="349467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SG" dirty="0"/>
                          <m:t>amount</m:t>
                        </m:r>
                        <m:r>
                          <m:rPr>
                            <m:nor/>
                          </m:rPr>
                          <a:rPr lang="en-SG" dirty="0"/>
                          <m:t>_</m:t>
                        </m:r>
                        <m:r>
                          <m:rPr>
                            <m:nor/>
                          </m:rPr>
                          <a:rPr lang="en-SG" dirty="0"/>
                          <m:t>sold</m:t>
                        </m:r>
                        <m:r>
                          <a:rPr lang="pt-BR" i="1" smtClean="0">
                            <a:latin typeface="Cambria Math"/>
                          </a:rPr>
                          <m:t>=</m:t>
                        </m:r>
                        <m:nary>
                          <m:naryPr>
                            <m:chr m:val="∑"/>
                            <m:subHide m:val="on"/>
                            <m:supHide m:val="on"/>
                            <m:ctrlPr>
                              <a:rPr lang="pt-BR" i="1" smtClean="0">
                                <a:latin typeface="Cambria Math"/>
                              </a:rPr>
                            </m:ctrlPr>
                          </m:naryPr>
                          <m:sub/>
                          <m:sup/>
                          <m:e>
                            <m:r>
                              <m:rPr>
                                <m:nor/>
                              </m:rPr>
                              <a:rPr lang="en-SG" b="0" i="0" smtClean="0">
                                <a:latin typeface="+mj-lt"/>
                              </a:rPr>
                              <m:t>o</m:t>
                            </m:r>
                            <m:r>
                              <m:rPr>
                                <m:nor/>
                              </m:rPr>
                              <a:rPr lang="en-SG" dirty="0">
                                <a:latin typeface="+mj-lt"/>
                              </a:rPr>
                              <m:t>rder</m:t>
                            </m:r>
                            <m:r>
                              <m:rPr>
                                <m:nor/>
                              </m:rPr>
                              <a:rPr lang="en-SG" b="0" i="0" dirty="0" smtClean="0">
                                <a:latin typeface="+mj-lt"/>
                              </a:rPr>
                              <m:t>_</m:t>
                            </m:r>
                            <m:r>
                              <m:rPr>
                                <m:nor/>
                              </m:rPr>
                              <a:rPr lang="en-SG" dirty="0">
                                <a:latin typeface="+mj-lt"/>
                              </a:rPr>
                              <m:t>amount</m:t>
                            </m:r>
                          </m:e>
                        </m:nary>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582896" y="1680752"/>
                  <a:ext cx="3494675" cy="763094"/>
                </a:xfrm>
                <a:prstGeom prst="rect">
                  <a:avLst/>
                </a:prstGeom>
                <a:blipFill rotWithShape="1">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2968440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
          </a:xfrm>
          <a:prstGeom prst="rect">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Numerical Data Based Clustering</a:t>
            </a:r>
            <a:endParaRPr lang="en-US" sz="3200" dirty="0"/>
          </a:p>
        </p:txBody>
      </p:sp>
      <p:sp>
        <p:nvSpPr>
          <p:cNvPr id="5" name="Title 1"/>
          <p:cNvSpPr>
            <a:spLocks noGrp="1"/>
          </p:cNvSpPr>
          <p:nvPr>
            <p:ph type="title"/>
          </p:nvPr>
        </p:nvSpPr>
        <p:spPr>
          <a:xfrm>
            <a:off x="381000" y="914400"/>
            <a:ext cx="3352800" cy="487362"/>
          </a:xfrm>
        </p:spPr>
        <p:txBody>
          <a:bodyPr>
            <a:normAutofit fontScale="90000"/>
          </a:bodyPr>
          <a:lstStyle/>
          <a:p>
            <a:pPr algn="l"/>
            <a:r>
              <a:rPr lang="en-SG" dirty="0" smtClean="0"/>
              <a:t>Clustering</a:t>
            </a:r>
            <a:endParaRPr lang="en-US" dirty="0"/>
          </a:p>
        </p:txBody>
      </p:sp>
      <p:sp>
        <p:nvSpPr>
          <p:cNvPr id="7" name="TextBox 6"/>
          <p:cNvSpPr txBox="1"/>
          <p:nvPr/>
        </p:nvSpPr>
        <p:spPr>
          <a:xfrm>
            <a:off x="4597801" y="958333"/>
            <a:ext cx="4111194" cy="830997"/>
          </a:xfrm>
          <a:prstGeom prst="rect">
            <a:avLst/>
          </a:prstGeom>
          <a:noFill/>
        </p:spPr>
        <p:txBody>
          <a:bodyPr wrap="square" rtlCol="0">
            <a:spAutoFit/>
          </a:bodyPr>
          <a:lstStyle/>
          <a:p>
            <a:pPr algn="ctr"/>
            <a:r>
              <a:rPr lang="en-SG" sz="2400" b="1" dirty="0" smtClean="0">
                <a:solidFill>
                  <a:srgbClr val="808000"/>
                </a:solidFill>
              </a:rPr>
              <a:t>K-means clustering</a:t>
            </a:r>
          </a:p>
          <a:p>
            <a:pPr algn="ctr"/>
            <a:r>
              <a:rPr lang="en-SG" sz="2400" dirty="0" smtClean="0">
                <a:solidFill>
                  <a:schemeClr val="accent6">
                    <a:lumMod val="50000"/>
                  </a:schemeClr>
                </a:solidFill>
              </a:rPr>
              <a:t>Choose K</a:t>
            </a:r>
            <a:endParaRPr lang="en-US" sz="2400" dirty="0">
              <a:solidFill>
                <a:schemeClr val="accent6">
                  <a:lumMod val="50000"/>
                </a:schemeClr>
              </a:solidFill>
            </a:endParaRPr>
          </a:p>
        </p:txBody>
      </p:sp>
      <p:grpSp>
        <p:nvGrpSpPr>
          <p:cNvPr id="10" name="Group 9"/>
          <p:cNvGrpSpPr/>
          <p:nvPr/>
        </p:nvGrpSpPr>
        <p:grpSpPr>
          <a:xfrm>
            <a:off x="440849" y="1828800"/>
            <a:ext cx="8669115" cy="4751606"/>
            <a:chOff x="440849" y="1828800"/>
            <a:chExt cx="8669115" cy="4751606"/>
          </a:xfrm>
        </p:grpSpPr>
        <p:pic>
          <p:nvPicPr>
            <p:cNvPr id="6" name="Picture 5" descr="E:\Work\shopee\final data\cluster.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49" y="2475131"/>
              <a:ext cx="5682298" cy="4105275"/>
            </a:xfrm>
            <a:prstGeom prst="rect">
              <a:avLst/>
            </a:prstGeom>
            <a:noFill/>
            <a:ln>
              <a:noFill/>
            </a:ln>
          </p:spPr>
        </p:pic>
        <p:sp>
          <p:nvSpPr>
            <p:cNvPr id="3" name="Rectangle 2"/>
            <p:cNvSpPr/>
            <p:nvPr/>
          </p:nvSpPr>
          <p:spPr>
            <a:xfrm>
              <a:off x="440849" y="1828800"/>
              <a:ext cx="7848600" cy="646331"/>
            </a:xfrm>
            <a:prstGeom prst="rect">
              <a:avLst/>
            </a:prstGeom>
          </p:spPr>
          <p:txBody>
            <a:bodyPr wrap="square">
              <a:spAutoFit/>
            </a:bodyPr>
            <a:lstStyle/>
            <a:p>
              <a:r>
                <a:rPr lang="en-SG" dirty="0" smtClean="0"/>
                <a:t>Example: Baby_Boy_Clothes_78Groups_184Topics:</a:t>
              </a:r>
            </a:p>
            <a:p>
              <a:r>
                <a:rPr lang="en-SG" dirty="0" smtClean="0"/>
                <a:t>                                                           Maximum </a:t>
              </a:r>
              <a:r>
                <a:rPr lang="en-SG" dirty="0"/>
                <a:t>value (0.968) is achieved for 3 </a:t>
              </a:r>
              <a:r>
                <a:rPr lang="en-SG" dirty="0" smtClean="0"/>
                <a:t>clusters</a:t>
              </a:r>
              <a:endParaRPr lang="en-US" dirty="0"/>
            </a:p>
          </p:txBody>
        </p:sp>
        <p:sp>
          <p:nvSpPr>
            <p:cNvPr id="8" name="Right Brace 7"/>
            <p:cNvSpPr/>
            <p:nvPr/>
          </p:nvSpPr>
          <p:spPr>
            <a:xfrm>
              <a:off x="6123147" y="2587740"/>
              <a:ext cx="530251" cy="3736860"/>
            </a:xfrm>
            <a:prstGeom prst="rightBrace">
              <a:avLst>
                <a:gd name="adj1" fmla="val 60714"/>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9" name="TextBox 8"/>
            <p:cNvSpPr txBox="1"/>
            <p:nvPr/>
          </p:nvSpPr>
          <p:spPr>
            <a:xfrm>
              <a:off x="6619362" y="3579007"/>
              <a:ext cx="2490602"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6">
                      <a:lumMod val="50000"/>
                    </a:schemeClr>
                  </a:solidFill>
                </a:rPr>
                <a:t>K =3 is optimum for most groups</a:t>
              </a:r>
            </a:p>
            <a:p>
              <a:pPr marL="285750" indent="-285750">
                <a:buFont typeface="Arial" panose="020B0604020202020204" pitchFamily="34" charset="0"/>
                <a:buChar char="•"/>
              </a:pPr>
              <a:endParaRPr lang="en-US" dirty="0" smtClean="0">
                <a:solidFill>
                  <a:schemeClr val="accent6">
                    <a:lumMod val="50000"/>
                  </a:schemeClr>
                </a:solidFill>
              </a:endParaRPr>
            </a:p>
            <a:p>
              <a:pPr marL="285750" indent="-285750">
                <a:buFont typeface="Arial" panose="020B0604020202020204" pitchFamily="34" charset="0"/>
                <a:buChar char="•"/>
              </a:pPr>
              <a:r>
                <a:rPr lang="en-US" dirty="0" smtClean="0">
                  <a:solidFill>
                    <a:schemeClr val="accent6">
                      <a:lumMod val="50000"/>
                    </a:schemeClr>
                  </a:solidFill>
                </a:rPr>
                <a:t>All groups are clustered with K=3 for consistency</a:t>
              </a:r>
            </a:p>
          </p:txBody>
        </p:sp>
      </p:grpSp>
    </p:spTree>
    <p:extLst>
      <p:ext uri="{BB962C8B-B14F-4D97-AF65-F5344CB8AC3E}">
        <p14:creationId xmlns:p14="http://schemas.microsoft.com/office/powerpoint/2010/main" val="294690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
          </a:xfrm>
          <a:prstGeom prst="rect">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Numerical Data Based Clustering</a:t>
            </a:r>
            <a:endParaRPr lang="en-US" sz="3200" dirty="0"/>
          </a:p>
        </p:txBody>
      </p:sp>
      <p:sp>
        <p:nvSpPr>
          <p:cNvPr id="3" name="Title 1"/>
          <p:cNvSpPr>
            <a:spLocks noGrp="1"/>
          </p:cNvSpPr>
          <p:nvPr>
            <p:ph type="title"/>
          </p:nvPr>
        </p:nvSpPr>
        <p:spPr>
          <a:xfrm>
            <a:off x="381000" y="914400"/>
            <a:ext cx="4953000" cy="487362"/>
          </a:xfrm>
        </p:spPr>
        <p:txBody>
          <a:bodyPr>
            <a:normAutofit fontScale="90000"/>
          </a:bodyPr>
          <a:lstStyle/>
          <a:p>
            <a:pPr algn="l"/>
            <a:r>
              <a:rPr lang="en-SG" dirty="0" smtClean="0"/>
              <a:t>Result Interpretation</a:t>
            </a:r>
            <a:endParaRPr lang="en-US" dirty="0"/>
          </a:p>
        </p:txBody>
      </p:sp>
      <p:sp>
        <p:nvSpPr>
          <p:cNvPr id="6" name="TextBox 5"/>
          <p:cNvSpPr txBox="1"/>
          <p:nvPr/>
        </p:nvSpPr>
        <p:spPr>
          <a:xfrm>
            <a:off x="430500" y="1749678"/>
            <a:ext cx="1981200" cy="461665"/>
          </a:xfrm>
          <a:prstGeom prst="rect">
            <a:avLst/>
          </a:prstGeom>
          <a:noFill/>
        </p:spPr>
        <p:txBody>
          <a:bodyPr wrap="square" rtlCol="0">
            <a:spAutoFit/>
          </a:bodyPr>
          <a:lstStyle/>
          <a:p>
            <a:r>
              <a:rPr lang="en-SG" sz="2400" b="1" dirty="0" smtClean="0">
                <a:solidFill>
                  <a:srgbClr val="FF6699"/>
                </a:solidFill>
              </a:rPr>
              <a:t>Sales</a:t>
            </a:r>
            <a:endParaRPr lang="en-US" sz="2400" b="1" dirty="0">
              <a:solidFill>
                <a:srgbClr val="FF6699"/>
              </a:solidFill>
            </a:endParaRPr>
          </a:p>
        </p:txBody>
      </p:sp>
      <p:sp>
        <p:nvSpPr>
          <p:cNvPr id="7" name="TextBox 6"/>
          <p:cNvSpPr txBox="1"/>
          <p:nvPr/>
        </p:nvSpPr>
        <p:spPr>
          <a:xfrm>
            <a:off x="407761" y="4182854"/>
            <a:ext cx="2438400" cy="461665"/>
          </a:xfrm>
          <a:prstGeom prst="rect">
            <a:avLst/>
          </a:prstGeom>
          <a:noFill/>
        </p:spPr>
        <p:txBody>
          <a:bodyPr wrap="square" rtlCol="0">
            <a:spAutoFit/>
          </a:bodyPr>
          <a:lstStyle/>
          <a:p>
            <a:r>
              <a:rPr lang="en-SG" sz="2400" b="1" dirty="0" smtClean="0">
                <a:solidFill>
                  <a:srgbClr val="800080"/>
                </a:solidFill>
              </a:rPr>
              <a:t>Popularity</a:t>
            </a:r>
            <a:endParaRPr lang="en-US" sz="2400" b="1" dirty="0">
              <a:solidFill>
                <a:srgbClr val="800080"/>
              </a:solidFill>
            </a:endParaRPr>
          </a:p>
        </p:txBody>
      </p:sp>
      <p:sp>
        <p:nvSpPr>
          <p:cNvPr id="28" name="TextBox 27"/>
          <p:cNvSpPr txBox="1"/>
          <p:nvPr/>
        </p:nvSpPr>
        <p:spPr>
          <a:xfrm>
            <a:off x="4597801" y="958333"/>
            <a:ext cx="4111194" cy="461665"/>
          </a:xfrm>
          <a:prstGeom prst="rect">
            <a:avLst/>
          </a:prstGeom>
          <a:noFill/>
        </p:spPr>
        <p:txBody>
          <a:bodyPr wrap="square" rtlCol="0">
            <a:spAutoFit/>
          </a:bodyPr>
          <a:lstStyle/>
          <a:p>
            <a:pPr algn="ctr"/>
            <a:r>
              <a:rPr lang="en-SG" sz="2400" b="1" dirty="0" smtClean="0">
                <a:solidFill>
                  <a:srgbClr val="808000"/>
                </a:solidFill>
              </a:rPr>
              <a:t>K-means clustering</a:t>
            </a:r>
          </a:p>
        </p:txBody>
      </p:sp>
      <p:sp>
        <p:nvSpPr>
          <p:cNvPr id="29" name="TextBox 28"/>
          <p:cNvSpPr txBox="1"/>
          <p:nvPr/>
        </p:nvSpPr>
        <p:spPr>
          <a:xfrm>
            <a:off x="407760" y="1419998"/>
            <a:ext cx="3402239" cy="369332"/>
          </a:xfrm>
          <a:prstGeom prst="rect">
            <a:avLst/>
          </a:prstGeom>
          <a:noFill/>
        </p:spPr>
        <p:txBody>
          <a:bodyPr wrap="square" rtlCol="0">
            <a:spAutoFit/>
          </a:bodyPr>
          <a:lstStyle/>
          <a:p>
            <a:r>
              <a:rPr lang="en-SG" dirty="0" smtClean="0"/>
              <a:t>Example</a:t>
            </a:r>
            <a:r>
              <a:rPr lang="en-SG" dirty="0"/>
              <a:t>: </a:t>
            </a:r>
            <a:r>
              <a:rPr lang="en-SG" dirty="0" err="1"/>
              <a:t>Baby_Boy_Clothes</a:t>
            </a: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63992918"/>
              </p:ext>
            </p:extLst>
          </p:nvPr>
        </p:nvGraphicFramePr>
        <p:xfrm>
          <a:off x="657129" y="4800600"/>
          <a:ext cx="7829742" cy="1577340"/>
        </p:xfrm>
        <a:graphic>
          <a:graphicData uri="http://schemas.openxmlformats.org/drawingml/2006/table">
            <a:tbl>
              <a:tblPr firstRow="1" firstCol="1" bandRow="1">
                <a:tableStyleId>{00A15C55-8517-42AA-B614-E9B94910E393}</a:tableStyleId>
              </a:tblPr>
              <a:tblGrid>
                <a:gridCol w="2129028"/>
                <a:gridCol w="884873"/>
                <a:gridCol w="884873"/>
                <a:gridCol w="1270381"/>
                <a:gridCol w="1273112"/>
                <a:gridCol w="1387475"/>
              </a:tblGrid>
              <a:tr h="182880">
                <a:tc>
                  <a:txBody>
                    <a:bodyPr/>
                    <a:lstStyle/>
                    <a:p>
                      <a:pPr marL="0" marR="0" algn="just">
                        <a:lnSpc>
                          <a:spcPct val="115000"/>
                        </a:lnSpc>
                        <a:spcBef>
                          <a:spcPts val="0"/>
                        </a:spcBef>
                        <a:spcAft>
                          <a:spcPts val="0"/>
                        </a:spcAft>
                      </a:pPr>
                      <a:r>
                        <a:rPr lang="en-SG" dirty="0" err="1" smtClean="0"/>
                        <a:t>Baby_Boy_Clothes</a:t>
                      </a:r>
                      <a:endParaRPr lang="en-US" sz="2400" dirty="0">
                        <a:effectLst/>
                        <a:latin typeface="Calibri"/>
                        <a:ea typeface="Calibri"/>
                        <a:cs typeface="Times New Roman"/>
                      </a:endParaRPr>
                    </a:p>
                  </a:txBody>
                  <a:tcPr marL="68580" marR="68580" marT="0" marB="0"/>
                </a:tc>
                <a:tc gridSpan="5">
                  <a:txBody>
                    <a:bodyPr/>
                    <a:lstStyle/>
                    <a:p>
                      <a:pPr marL="0" marR="0" algn="ctr">
                        <a:lnSpc>
                          <a:spcPct val="115000"/>
                        </a:lnSpc>
                        <a:spcBef>
                          <a:spcPts val="0"/>
                        </a:spcBef>
                        <a:spcAft>
                          <a:spcPts val="0"/>
                        </a:spcAft>
                      </a:pPr>
                      <a:r>
                        <a:rPr lang="en-SG" sz="1800" dirty="0" smtClean="0">
                          <a:effectLst/>
                        </a:rPr>
                        <a:t>Averages</a:t>
                      </a:r>
                      <a:endParaRPr lang="en-US" sz="2400" dirty="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lgn="ctr">
                        <a:lnSpc>
                          <a:spcPct val="115000"/>
                        </a:lnSpc>
                        <a:spcBef>
                          <a:spcPts val="0"/>
                        </a:spcBef>
                        <a:spcAft>
                          <a:spcPts val="0"/>
                        </a:spcAft>
                      </a:pPr>
                      <a:endParaRPr lang="en-US" sz="2400" dirty="0">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tcPr>
                </a:tc>
              </a:tr>
              <a:tr h="182880">
                <a:tc>
                  <a:txBody>
                    <a:bodyPr/>
                    <a:lstStyle/>
                    <a:p>
                      <a:pPr marL="0" marR="0" algn="just">
                        <a:lnSpc>
                          <a:spcPct val="115000"/>
                        </a:lnSpc>
                        <a:spcBef>
                          <a:spcPts val="0"/>
                        </a:spcBef>
                        <a:spcAft>
                          <a:spcPts val="0"/>
                        </a:spcAft>
                      </a:pPr>
                      <a:r>
                        <a:rPr lang="en-SG" sz="1800">
                          <a:effectLst/>
                        </a:rPr>
                        <a:t>Category</a:t>
                      </a:r>
                      <a:endParaRPr lang="en-US" sz="2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b="1" kern="1200" dirty="0" smtClean="0">
                          <a:solidFill>
                            <a:srgbClr val="800080"/>
                          </a:solidFill>
                          <a:effectLst/>
                          <a:latin typeface="+mn-lt"/>
                          <a:ea typeface="+mn-ea"/>
                          <a:cs typeface="+mn-cs"/>
                        </a:rPr>
                        <a:t>views</a:t>
                      </a:r>
                      <a:endParaRPr lang="en-US" sz="1800" b="1" kern="1200" dirty="0">
                        <a:solidFill>
                          <a:srgbClr val="800080"/>
                        </a:solidFill>
                        <a:effectLst/>
                        <a:latin typeface="+mn-lt"/>
                        <a:ea typeface="+mn-ea"/>
                        <a:cs typeface="+mn-cs"/>
                      </a:endParaRPr>
                    </a:p>
                  </a:txBody>
                  <a:tcPr marL="68580" marR="68580" marT="0" marB="0"/>
                </a:tc>
                <a:tc>
                  <a:txBody>
                    <a:bodyPr/>
                    <a:lstStyle/>
                    <a:p>
                      <a:pPr marL="0" marR="0" algn="just">
                        <a:lnSpc>
                          <a:spcPct val="115000"/>
                        </a:lnSpc>
                        <a:spcBef>
                          <a:spcPts val="0"/>
                        </a:spcBef>
                        <a:spcAft>
                          <a:spcPts val="0"/>
                        </a:spcAft>
                      </a:pPr>
                      <a:r>
                        <a:rPr lang="en-SG" sz="1800" b="1" kern="1200" dirty="0" smtClean="0">
                          <a:solidFill>
                            <a:srgbClr val="800080"/>
                          </a:solidFill>
                          <a:effectLst/>
                          <a:latin typeface="+mn-lt"/>
                          <a:ea typeface="+mn-ea"/>
                          <a:cs typeface="+mn-cs"/>
                        </a:rPr>
                        <a:t>clicks</a:t>
                      </a:r>
                      <a:endParaRPr lang="en-US" sz="1800" b="1" kern="1200" dirty="0">
                        <a:solidFill>
                          <a:srgbClr val="800080"/>
                        </a:solidFill>
                        <a:effectLst/>
                        <a:latin typeface="+mn-lt"/>
                        <a:ea typeface="+mn-ea"/>
                        <a:cs typeface="+mn-cs"/>
                      </a:endParaRPr>
                    </a:p>
                  </a:txBody>
                  <a:tcPr marL="68580" marR="68580" marT="0" marB="0"/>
                </a:tc>
                <a:tc>
                  <a:txBody>
                    <a:bodyPr/>
                    <a:lstStyle/>
                    <a:p>
                      <a:pPr marL="0" marR="0" algn="just">
                        <a:lnSpc>
                          <a:spcPct val="115000"/>
                        </a:lnSpc>
                        <a:spcBef>
                          <a:spcPts val="0"/>
                        </a:spcBef>
                        <a:spcAft>
                          <a:spcPts val="0"/>
                        </a:spcAft>
                      </a:pPr>
                      <a:r>
                        <a:rPr lang="en-SG" sz="1800" b="1" kern="1200" dirty="0" err="1" smtClean="0">
                          <a:solidFill>
                            <a:srgbClr val="800080"/>
                          </a:solidFill>
                          <a:effectLst/>
                          <a:latin typeface="+mn-lt"/>
                          <a:ea typeface="+mn-ea"/>
                          <a:cs typeface="+mn-cs"/>
                        </a:rPr>
                        <a:t>liked_count</a:t>
                      </a:r>
                      <a:endParaRPr lang="en-US" sz="1800" b="1" kern="1200" dirty="0">
                        <a:solidFill>
                          <a:srgbClr val="800080"/>
                        </a:solidFill>
                        <a:effectLst/>
                        <a:latin typeface="+mn-lt"/>
                        <a:ea typeface="+mn-ea"/>
                        <a:cs typeface="+mn-cs"/>
                      </a:endParaRPr>
                    </a:p>
                  </a:txBody>
                  <a:tcPr marL="68580" marR="68580" marT="0" marB="0"/>
                </a:tc>
                <a:tc>
                  <a:txBody>
                    <a:bodyPr/>
                    <a:lstStyle/>
                    <a:p>
                      <a:pPr marL="0" marR="0" algn="just">
                        <a:lnSpc>
                          <a:spcPct val="115000"/>
                        </a:lnSpc>
                        <a:spcBef>
                          <a:spcPts val="0"/>
                        </a:spcBef>
                        <a:spcAft>
                          <a:spcPts val="0"/>
                        </a:spcAft>
                      </a:pPr>
                      <a:r>
                        <a:rPr lang="en-SG" sz="1800" b="1" kern="1200" dirty="0" err="1" smtClean="0">
                          <a:solidFill>
                            <a:srgbClr val="800080"/>
                          </a:solidFill>
                          <a:effectLst/>
                          <a:latin typeface="+mn-lt"/>
                          <a:ea typeface="+mn-ea"/>
                          <a:cs typeface="+mn-cs"/>
                        </a:rPr>
                        <a:t>total_rating</a:t>
                      </a:r>
                      <a:endParaRPr lang="en-US" sz="1800" b="1" kern="1200" dirty="0">
                        <a:solidFill>
                          <a:srgbClr val="800080"/>
                        </a:solidFill>
                        <a:effectLst/>
                        <a:latin typeface="+mn-lt"/>
                        <a:ea typeface="+mn-ea"/>
                        <a:cs typeface="+mn-cs"/>
                      </a:endParaRPr>
                    </a:p>
                  </a:txBody>
                  <a:tcPr marL="68580" marR="68580" marT="0" marB="0"/>
                </a:tc>
                <a:tc>
                  <a:txBody>
                    <a:bodyPr/>
                    <a:lstStyle/>
                    <a:p>
                      <a:pPr marL="0" marR="0" algn="just">
                        <a:lnSpc>
                          <a:spcPct val="115000"/>
                        </a:lnSpc>
                        <a:spcBef>
                          <a:spcPts val="0"/>
                        </a:spcBef>
                        <a:spcAft>
                          <a:spcPts val="0"/>
                        </a:spcAft>
                      </a:pPr>
                      <a:r>
                        <a:rPr lang="en-SG" sz="1800" b="1" kern="1200" dirty="0" err="1" smtClean="0">
                          <a:solidFill>
                            <a:srgbClr val="800080"/>
                          </a:solidFill>
                          <a:effectLst/>
                          <a:latin typeface="+mn-lt"/>
                          <a:ea typeface="+mn-ea"/>
                          <a:cs typeface="+mn-cs"/>
                        </a:rPr>
                        <a:t>rating_score</a:t>
                      </a:r>
                      <a:endParaRPr lang="en-US" sz="1800" b="1" kern="1200" dirty="0">
                        <a:solidFill>
                          <a:srgbClr val="800080"/>
                        </a:solidFill>
                        <a:effectLst/>
                        <a:latin typeface="+mn-lt"/>
                        <a:ea typeface="+mn-ea"/>
                        <a:cs typeface="+mn-cs"/>
                      </a:endParaRPr>
                    </a:p>
                  </a:txBody>
                  <a:tcPr marL="68580" marR="68580" marT="0" marB="0"/>
                </a:tc>
              </a:tr>
              <a:tr h="182880">
                <a:tc>
                  <a:txBody>
                    <a:bodyPr/>
                    <a:lstStyle/>
                    <a:p>
                      <a:pPr marL="0" marR="0" algn="just">
                        <a:lnSpc>
                          <a:spcPct val="115000"/>
                        </a:lnSpc>
                        <a:spcBef>
                          <a:spcPts val="0"/>
                        </a:spcBef>
                        <a:spcAft>
                          <a:spcPts val="0"/>
                        </a:spcAft>
                      </a:pPr>
                      <a:r>
                        <a:rPr lang="en-SG" sz="1800" dirty="0">
                          <a:effectLst/>
                        </a:rPr>
                        <a:t>High </a:t>
                      </a:r>
                      <a:r>
                        <a:rPr lang="en-SG" sz="1800" dirty="0" smtClean="0">
                          <a:effectLst/>
                        </a:rPr>
                        <a:t>popularity</a:t>
                      </a:r>
                      <a:endParaRPr lang="en-US" sz="2400" dirty="0">
                        <a:effectLst/>
                        <a:latin typeface="Calibri"/>
                        <a:ea typeface="Calibri"/>
                        <a:cs typeface="Times New Roman"/>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353908</a:t>
                      </a:r>
                      <a:endParaRPr lang="en-US" sz="1800" kern="1200" dirty="0">
                        <a:solidFill>
                          <a:schemeClr val="dk1"/>
                        </a:solidFill>
                        <a:effectLst/>
                        <a:latin typeface="+mn-lt"/>
                        <a:ea typeface="+mn-ea"/>
                        <a:cs typeface="+mn-cs"/>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281465</a:t>
                      </a:r>
                      <a:endParaRPr lang="en-US" sz="1800" kern="1200" dirty="0">
                        <a:solidFill>
                          <a:schemeClr val="dk1"/>
                        </a:solidFill>
                        <a:effectLst/>
                        <a:latin typeface="+mn-lt"/>
                        <a:ea typeface="+mn-ea"/>
                        <a:cs typeface="+mn-cs"/>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100632</a:t>
                      </a:r>
                      <a:endParaRPr lang="en-US" sz="1800" kern="1200" dirty="0">
                        <a:solidFill>
                          <a:schemeClr val="dk1"/>
                        </a:solidFill>
                        <a:effectLst/>
                        <a:latin typeface="+mn-lt"/>
                        <a:ea typeface="+mn-ea"/>
                        <a:cs typeface="+mn-cs"/>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27948</a:t>
                      </a:r>
                      <a:endParaRPr lang="en-US" sz="1800" kern="1200" dirty="0">
                        <a:solidFill>
                          <a:schemeClr val="dk1"/>
                        </a:solidFill>
                        <a:effectLst/>
                        <a:latin typeface="+mn-lt"/>
                        <a:ea typeface="+mn-ea"/>
                        <a:cs typeface="+mn-cs"/>
                      </a:endParaRPr>
                    </a:p>
                  </a:txBody>
                  <a:tcPr marL="68580" marR="68580" marT="0" marB="0"/>
                </a:tc>
                <a:tc>
                  <a:txBody>
                    <a:bodyPr/>
                    <a:lstStyle/>
                    <a:p>
                      <a:pPr marL="0" marR="0" algn="just">
                        <a:lnSpc>
                          <a:spcPct val="115000"/>
                        </a:lnSpc>
                        <a:spcBef>
                          <a:spcPts val="0"/>
                        </a:spcBef>
                        <a:spcAft>
                          <a:spcPts val="0"/>
                        </a:spcAft>
                      </a:pPr>
                      <a:r>
                        <a:rPr lang="en-SG" dirty="0" smtClean="0"/>
                        <a:t>0.967</a:t>
                      </a:r>
                      <a:endParaRPr lang="en-US" sz="1800" kern="1200" dirty="0">
                        <a:solidFill>
                          <a:schemeClr val="dk1"/>
                        </a:solidFill>
                        <a:effectLst/>
                        <a:latin typeface="+mn-lt"/>
                        <a:ea typeface="+mn-ea"/>
                        <a:cs typeface="+mn-cs"/>
                      </a:endParaRPr>
                    </a:p>
                  </a:txBody>
                  <a:tcPr marL="68580" marR="68580" marT="0" marB="0"/>
                </a:tc>
              </a:tr>
              <a:tr h="182880">
                <a:tc>
                  <a:txBody>
                    <a:bodyPr/>
                    <a:lstStyle/>
                    <a:p>
                      <a:pPr marL="0" marR="0" algn="just">
                        <a:lnSpc>
                          <a:spcPct val="115000"/>
                        </a:lnSpc>
                        <a:spcBef>
                          <a:spcPts val="0"/>
                        </a:spcBef>
                        <a:spcAft>
                          <a:spcPts val="0"/>
                        </a:spcAft>
                      </a:pPr>
                      <a:r>
                        <a:rPr lang="en-SG" sz="1800" dirty="0">
                          <a:effectLst/>
                        </a:rPr>
                        <a:t>Medium </a:t>
                      </a:r>
                      <a:r>
                        <a:rPr lang="en-SG" sz="1800" dirty="0" smtClean="0">
                          <a:effectLst/>
                        </a:rPr>
                        <a:t>popularity</a:t>
                      </a:r>
                      <a:endParaRPr lang="en-US" sz="2400" dirty="0">
                        <a:effectLst/>
                        <a:latin typeface="Calibri"/>
                        <a:ea typeface="Calibri"/>
                        <a:cs typeface="Times New Roman"/>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34271</a:t>
                      </a:r>
                      <a:endParaRPr lang="en-US" sz="1800" kern="1200" dirty="0">
                        <a:solidFill>
                          <a:schemeClr val="dk1"/>
                        </a:solidFill>
                        <a:effectLst/>
                        <a:latin typeface="+mn-lt"/>
                        <a:ea typeface="+mn-ea"/>
                        <a:cs typeface="+mn-cs"/>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29634</a:t>
                      </a:r>
                      <a:endParaRPr lang="en-US" sz="1800" kern="1200" dirty="0">
                        <a:solidFill>
                          <a:schemeClr val="dk1"/>
                        </a:solidFill>
                        <a:effectLst/>
                        <a:latin typeface="+mn-lt"/>
                        <a:ea typeface="+mn-ea"/>
                        <a:cs typeface="+mn-cs"/>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19390</a:t>
                      </a:r>
                      <a:endParaRPr lang="en-US" sz="1800" kern="1200" dirty="0">
                        <a:solidFill>
                          <a:schemeClr val="dk1"/>
                        </a:solidFill>
                        <a:effectLst/>
                        <a:latin typeface="+mn-lt"/>
                        <a:ea typeface="+mn-ea"/>
                        <a:cs typeface="+mn-cs"/>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11641</a:t>
                      </a:r>
                      <a:endParaRPr lang="en-US" sz="1800" kern="1200" dirty="0">
                        <a:solidFill>
                          <a:schemeClr val="dk1"/>
                        </a:solidFill>
                        <a:effectLst/>
                        <a:latin typeface="+mn-lt"/>
                        <a:ea typeface="+mn-ea"/>
                        <a:cs typeface="+mn-cs"/>
                      </a:endParaRPr>
                    </a:p>
                  </a:txBody>
                  <a:tcPr marL="68580" marR="68580" marT="0" marB="0"/>
                </a:tc>
                <a:tc>
                  <a:txBody>
                    <a:bodyPr/>
                    <a:lstStyle/>
                    <a:p>
                      <a:pPr marL="0" marR="0" algn="just">
                        <a:lnSpc>
                          <a:spcPct val="115000"/>
                        </a:lnSpc>
                        <a:spcBef>
                          <a:spcPts val="0"/>
                        </a:spcBef>
                        <a:spcAft>
                          <a:spcPts val="0"/>
                        </a:spcAft>
                      </a:pPr>
                      <a:r>
                        <a:rPr lang="en-SG" dirty="0" smtClean="0"/>
                        <a:t>0.937</a:t>
                      </a:r>
                      <a:endParaRPr lang="en-US" sz="1800" kern="1200" dirty="0">
                        <a:solidFill>
                          <a:schemeClr val="dk1"/>
                        </a:solidFill>
                        <a:effectLst/>
                        <a:latin typeface="+mn-lt"/>
                        <a:ea typeface="+mn-ea"/>
                        <a:cs typeface="+mn-cs"/>
                      </a:endParaRPr>
                    </a:p>
                  </a:txBody>
                  <a:tcPr marL="68580" marR="68580" marT="0" marB="0"/>
                </a:tc>
              </a:tr>
              <a:tr h="182880">
                <a:tc>
                  <a:txBody>
                    <a:bodyPr/>
                    <a:lstStyle/>
                    <a:p>
                      <a:pPr marL="0" marR="0" algn="just">
                        <a:lnSpc>
                          <a:spcPct val="115000"/>
                        </a:lnSpc>
                        <a:spcBef>
                          <a:spcPts val="0"/>
                        </a:spcBef>
                        <a:spcAft>
                          <a:spcPts val="0"/>
                        </a:spcAft>
                      </a:pPr>
                      <a:r>
                        <a:rPr lang="en-SG" sz="1800" dirty="0">
                          <a:effectLst/>
                        </a:rPr>
                        <a:t>Low </a:t>
                      </a:r>
                      <a:r>
                        <a:rPr lang="en-SG" sz="1800" dirty="0" smtClean="0">
                          <a:effectLst/>
                        </a:rPr>
                        <a:t>popularity</a:t>
                      </a:r>
                      <a:endParaRPr lang="en-US" sz="2400" dirty="0">
                        <a:effectLst/>
                        <a:latin typeface="Calibri"/>
                        <a:ea typeface="Calibri"/>
                        <a:cs typeface="Times New Roman"/>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778</a:t>
                      </a:r>
                      <a:endParaRPr lang="en-US" sz="1800" kern="1200" dirty="0">
                        <a:solidFill>
                          <a:schemeClr val="dk1"/>
                        </a:solidFill>
                        <a:effectLst/>
                        <a:latin typeface="+mn-lt"/>
                        <a:ea typeface="+mn-ea"/>
                        <a:cs typeface="+mn-cs"/>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629</a:t>
                      </a:r>
                      <a:endParaRPr lang="en-US" sz="1800" kern="1200" dirty="0">
                        <a:solidFill>
                          <a:schemeClr val="dk1"/>
                        </a:solidFill>
                        <a:effectLst/>
                        <a:latin typeface="+mn-lt"/>
                        <a:ea typeface="+mn-ea"/>
                        <a:cs typeface="+mn-cs"/>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250</a:t>
                      </a:r>
                      <a:endParaRPr lang="en-US" sz="1800" kern="1200" dirty="0">
                        <a:solidFill>
                          <a:schemeClr val="dk1"/>
                        </a:solidFill>
                        <a:effectLst/>
                        <a:latin typeface="+mn-lt"/>
                        <a:ea typeface="+mn-ea"/>
                        <a:cs typeface="+mn-cs"/>
                      </a:endParaRPr>
                    </a:p>
                  </a:txBody>
                  <a:tcPr marL="68580" marR="68580" marT="0" marB="0"/>
                </a:tc>
                <a:tc>
                  <a:txBody>
                    <a:bodyPr/>
                    <a:lstStyle/>
                    <a:p>
                      <a:pPr marL="0" marR="0" algn="just" defTabSz="914400" rtl="0" eaLnBrk="1" latinLnBrk="0" hangingPunct="1">
                        <a:lnSpc>
                          <a:spcPct val="115000"/>
                        </a:lnSpc>
                        <a:spcBef>
                          <a:spcPts val="0"/>
                        </a:spcBef>
                        <a:spcAft>
                          <a:spcPts val="0"/>
                        </a:spcAft>
                      </a:pPr>
                      <a:r>
                        <a:rPr lang="en-SG" dirty="0" smtClean="0"/>
                        <a:t>183</a:t>
                      </a:r>
                      <a:endParaRPr lang="en-US" sz="1800" kern="1200" dirty="0">
                        <a:solidFill>
                          <a:schemeClr val="dk1"/>
                        </a:solidFill>
                        <a:effectLst/>
                        <a:latin typeface="+mn-lt"/>
                        <a:ea typeface="+mn-ea"/>
                        <a:cs typeface="+mn-cs"/>
                      </a:endParaRPr>
                    </a:p>
                  </a:txBody>
                  <a:tcPr marL="68580" marR="68580" marT="0" marB="0"/>
                </a:tc>
                <a:tc>
                  <a:txBody>
                    <a:bodyPr/>
                    <a:lstStyle/>
                    <a:p>
                      <a:pPr marL="0" marR="0" algn="just">
                        <a:lnSpc>
                          <a:spcPct val="115000"/>
                        </a:lnSpc>
                        <a:spcBef>
                          <a:spcPts val="0"/>
                        </a:spcBef>
                        <a:spcAft>
                          <a:spcPts val="0"/>
                        </a:spcAft>
                      </a:pPr>
                      <a:r>
                        <a:rPr lang="en-SG" dirty="0" smtClean="0"/>
                        <a:t>0.840</a:t>
                      </a:r>
                      <a:endParaRPr lang="en-US" sz="1800" kern="1200" dirty="0">
                        <a:solidFill>
                          <a:schemeClr val="dk1"/>
                        </a:solidFill>
                        <a:effectLst/>
                        <a:latin typeface="+mn-lt"/>
                        <a:ea typeface="+mn-ea"/>
                        <a:cs typeface="+mn-cs"/>
                      </a:endParaRPr>
                    </a:p>
                  </a:txBody>
                  <a:tcPr marL="68580" marR="68580" marT="0" marB="0"/>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757265846"/>
              </p:ext>
            </p:extLst>
          </p:nvPr>
        </p:nvGraphicFramePr>
        <p:xfrm>
          <a:off x="685800" y="2362200"/>
          <a:ext cx="5642738" cy="1577340"/>
        </p:xfrm>
        <a:graphic>
          <a:graphicData uri="http://schemas.openxmlformats.org/drawingml/2006/table">
            <a:tbl>
              <a:tblPr firstRow="1" firstCol="1" bandRow="1">
                <a:tableStyleId>{21E4AEA4-8DFA-4A89-87EB-49C32662AFE0}</a:tableStyleId>
              </a:tblPr>
              <a:tblGrid>
                <a:gridCol w="2129028"/>
                <a:gridCol w="1414590"/>
                <a:gridCol w="1116648"/>
                <a:gridCol w="982472"/>
              </a:tblGrid>
              <a:tr h="182880">
                <a:tc>
                  <a:txBody>
                    <a:bodyPr/>
                    <a:lstStyle/>
                    <a:p>
                      <a:pPr marL="0" marR="0" algn="just">
                        <a:lnSpc>
                          <a:spcPct val="115000"/>
                        </a:lnSpc>
                        <a:spcBef>
                          <a:spcPts val="0"/>
                        </a:spcBef>
                        <a:spcAft>
                          <a:spcPts val="0"/>
                        </a:spcAft>
                      </a:pPr>
                      <a:r>
                        <a:rPr lang="en-SG" dirty="0" err="1" smtClean="0"/>
                        <a:t>Baby_Boy_Clothes</a:t>
                      </a:r>
                      <a:endParaRPr lang="en-US" sz="2400" dirty="0">
                        <a:effectLst/>
                        <a:latin typeface="Calibri"/>
                        <a:ea typeface="Calibri"/>
                        <a:cs typeface="Times New Roman"/>
                      </a:endParaRPr>
                    </a:p>
                  </a:txBody>
                  <a:tcPr marL="68580" marR="68580" marT="0" marB="0"/>
                </a:tc>
                <a:tc gridSpan="3">
                  <a:txBody>
                    <a:bodyPr/>
                    <a:lstStyle/>
                    <a:p>
                      <a:pPr marL="0" marR="0" algn="ctr">
                        <a:lnSpc>
                          <a:spcPct val="115000"/>
                        </a:lnSpc>
                        <a:spcBef>
                          <a:spcPts val="0"/>
                        </a:spcBef>
                        <a:spcAft>
                          <a:spcPts val="0"/>
                        </a:spcAft>
                      </a:pPr>
                      <a:r>
                        <a:rPr lang="en-SG" sz="1800" dirty="0">
                          <a:effectLst/>
                        </a:rPr>
                        <a:t>Averages</a:t>
                      </a:r>
                      <a:endParaRPr lang="en-US" sz="2400" dirty="0">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r>
              <a:tr h="182880">
                <a:tc>
                  <a:txBody>
                    <a:bodyPr/>
                    <a:lstStyle/>
                    <a:p>
                      <a:pPr marL="0" marR="0" algn="just">
                        <a:lnSpc>
                          <a:spcPct val="115000"/>
                        </a:lnSpc>
                        <a:spcBef>
                          <a:spcPts val="0"/>
                        </a:spcBef>
                        <a:spcAft>
                          <a:spcPts val="0"/>
                        </a:spcAft>
                      </a:pPr>
                      <a:r>
                        <a:rPr lang="en-SG" sz="1800" dirty="0">
                          <a:effectLst/>
                        </a:rPr>
                        <a:t>Category</a:t>
                      </a:r>
                      <a:endParaRPr lang="en-US" sz="2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b="1" dirty="0" err="1">
                          <a:solidFill>
                            <a:schemeClr val="accent6">
                              <a:lumMod val="50000"/>
                            </a:schemeClr>
                          </a:solidFill>
                          <a:effectLst/>
                        </a:rPr>
                        <a:t>amount_sold</a:t>
                      </a:r>
                      <a:endParaRPr lang="en-US" sz="2400" b="1" dirty="0">
                        <a:solidFill>
                          <a:schemeClr val="accent6">
                            <a:lumMod val="50000"/>
                          </a:schemeClr>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b="1" dirty="0">
                          <a:solidFill>
                            <a:schemeClr val="accent6">
                              <a:lumMod val="50000"/>
                            </a:schemeClr>
                          </a:solidFill>
                          <a:effectLst/>
                        </a:rPr>
                        <a:t>revenue</a:t>
                      </a:r>
                      <a:endParaRPr lang="en-US" sz="2400" b="1" dirty="0">
                        <a:solidFill>
                          <a:schemeClr val="accent6">
                            <a:lumMod val="50000"/>
                          </a:schemeClr>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b="1" dirty="0">
                          <a:solidFill>
                            <a:schemeClr val="accent6">
                              <a:lumMod val="50000"/>
                            </a:schemeClr>
                          </a:solidFill>
                          <a:effectLst/>
                        </a:rPr>
                        <a:t>discount</a:t>
                      </a:r>
                      <a:endParaRPr lang="en-US" sz="2400" b="1" dirty="0">
                        <a:solidFill>
                          <a:schemeClr val="accent6">
                            <a:lumMod val="50000"/>
                          </a:schemeClr>
                        </a:solidFill>
                        <a:effectLst/>
                        <a:latin typeface="Calibri"/>
                        <a:ea typeface="Calibri"/>
                        <a:cs typeface="Times New Roman"/>
                      </a:endParaRPr>
                    </a:p>
                  </a:txBody>
                  <a:tcPr marL="68580" marR="68580" marT="0" marB="0"/>
                </a:tc>
              </a:tr>
              <a:tr h="182880">
                <a:tc>
                  <a:txBody>
                    <a:bodyPr/>
                    <a:lstStyle/>
                    <a:p>
                      <a:pPr marL="0" marR="0" algn="just">
                        <a:lnSpc>
                          <a:spcPct val="115000"/>
                        </a:lnSpc>
                        <a:spcBef>
                          <a:spcPts val="0"/>
                        </a:spcBef>
                        <a:spcAft>
                          <a:spcPts val="0"/>
                        </a:spcAft>
                      </a:pPr>
                      <a:r>
                        <a:rPr lang="en-SG" sz="1800" dirty="0">
                          <a:effectLst/>
                        </a:rPr>
                        <a:t>High sales</a:t>
                      </a:r>
                      <a:endParaRPr lang="en-US" sz="2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dirty="0">
                          <a:effectLst/>
                        </a:rPr>
                        <a:t>893</a:t>
                      </a:r>
                      <a:endParaRPr lang="en-US" sz="2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dirty="0">
                          <a:effectLst/>
                        </a:rPr>
                        <a:t>25726669</a:t>
                      </a:r>
                      <a:endParaRPr lang="en-US" sz="2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dirty="0">
                          <a:effectLst/>
                        </a:rPr>
                        <a:t>800</a:t>
                      </a:r>
                      <a:endParaRPr lang="en-US" sz="2400" dirty="0">
                        <a:effectLst/>
                        <a:latin typeface="Calibri"/>
                        <a:ea typeface="Calibri"/>
                        <a:cs typeface="Times New Roman"/>
                      </a:endParaRPr>
                    </a:p>
                  </a:txBody>
                  <a:tcPr marL="68580" marR="68580" marT="0" marB="0"/>
                </a:tc>
              </a:tr>
              <a:tr h="182880">
                <a:tc>
                  <a:txBody>
                    <a:bodyPr/>
                    <a:lstStyle/>
                    <a:p>
                      <a:pPr marL="0" marR="0" algn="just">
                        <a:lnSpc>
                          <a:spcPct val="115000"/>
                        </a:lnSpc>
                        <a:spcBef>
                          <a:spcPts val="0"/>
                        </a:spcBef>
                        <a:spcAft>
                          <a:spcPts val="0"/>
                        </a:spcAft>
                      </a:pPr>
                      <a:r>
                        <a:rPr lang="en-SG" sz="1800">
                          <a:effectLst/>
                        </a:rPr>
                        <a:t>Medium sales</a:t>
                      </a:r>
                      <a:endParaRPr lang="en-US" sz="2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a:effectLst/>
                        </a:rPr>
                        <a:t>22</a:t>
                      </a:r>
                      <a:endParaRPr lang="en-US" sz="24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dirty="0">
                          <a:effectLst/>
                        </a:rPr>
                        <a:t>832404</a:t>
                      </a:r>
                      <a:endParaRPr lang="en-US" sz="2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dirty="0">
                          <a:effectLst/>
                        </a:rPr>
                        <a:t>839</a:t>
                      </a:r>
                      <a:endParaRPr lang="en-US" sz="2400" dirty="0">
                        <a:effectLst/>
                        <a:latin typeface="Calibri"/>
                        <a:ea typeface="Calibri"/>
                        <a:cs typeface="Times New Roman"/>
                      </a:endParaRPr>
                    </a:p>
                  </a:txBody>
                  <a:tcPr marL="68580" marR="68580" marT="0" marB="0"/>
                </a:tc>
              </a:tr>
              <a:tr h="182880">
                <a:tc>
                  <a:txBody>
                    <a:bodyPr/>
                    <a:lstStyle/>
                    <a:p>
                      <a:pPr marL="0" marR="0" algn="just">
                        <a:lnSpc>
                          <a:spcPct val="115000"/>
                        </a:lnSpc>
                        <a:spcBef>
                          <a:spcPts val="0"/>
                        </a:spcBef>
                        <a:spcAft>
                          <a:spcPts val="0"/>
                        </a:spcAft>
                      </a:pPr>
                      <a:r>
                        <a:rPr lang="en-SG" sz="1800" dirty="0">
                          <a:effectLst/>
                        </a:rPr>
                        <a:t>Low sales</a:t>
                      </a:r>
                      <a:endParaRPr lang="en-US" sz="2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dirty="0">
                          <a:effectLst/>
                        </a:rPr>
                        <a:t>5</a:t>
                      </a:r>
                      <a:endParaRPr lang="en-US" sz="2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dirty="0">
                          <a:effectLst/>
                        </a:rPr>
                        <a:t>350913</a:t>
                      </a:r>
                      <a:endParaRPr lang="en-US" sz="24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SG" sz="1800" dirty="0">
                          <a:effectLst/>
                        </a:rPr>
                        <a:t>81646</a:t>
                      </a:r>
                      <a:endParaRPr lang="en-US" sz="24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6233741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
          </a:xfrm>
          <a:prstGeom prst="rect">
            <a:avLst/>
          </a:prstGeom>
          <a:solidFill>
            <a:schemeClr val="accent3">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Possible Improvement</a:t>
            </a:r>
            <a:endParaRPr lang="en-US" sz="3200" dirty="0"/>
          </a:p>
        </p:txBody>
      </p:sp>
      <p:graphicFrame>
        <p:nvGraphicFramePr>
          <p:cNvPr id="5" name="Table 4"/>
          <p:cNvGraphicFramePr>
            <a:graphicFrameLocks noGrp="1"/>
          </p:cNvGraphicFramePr>
          <p:nvPr>
            <p:extLst>
              <p:ext uri="{D42A27DB-BD31-4B8C-83A1-F6EECF244321}">
                <p14:modId xmlns:p14="http://schemas.microsoft.com/office/powerpoint/2010/main" val="2694007362"/>
              </p:ext>
            </p:extLst>
          </p:nvPr>
        </p:nvGraphicFramePr>
        <p:xfrm>
          <a:off x="197757" y="914400"/>
          <a:ext cx="8748486" cy="5482590"/>
        </p:xfrm>
        <a:graphic>
          <a:graphicData uri="http://schemas.openxmlformats.org/drawingml/2006/table">
            <a:tbl>
              <a:tblPr firstRow="1" firstCol="1" bandRow="1">
                <a:tableStyleId>{91EBBBCC-DAD2-459C-BE2E-F6DE35CF9A28}</a:tableStyleId>
              </a:tblPr>
              <a:tblGrid>
                <a:gridCol w="4100286"/>
                <a:gridCol w="4648200"/>
              </a:tblGrid>
              <a:tr h="361950">
                <a:tc>
                  <a:txBody>
                    <a:bodyPr/>
                    <a:lstStyle/>
                    <a:p>
                      <a:pPr marL="0" marR="0" algn="just">
                        <a:spcBef>
                          <a:spcPts val="600"/>
                        </a:spcBef>
                        <a:spcAft>
                          <a:spcPts val="600"/>
                        </a:spcAft>
                      </a:pPr>
                      <a:r>
                        <a:rPr lang="en-US" sz="1600" dirty="0">
                          <a:effectLst/>
                        </a:rPr>
                        <a:t>Current work</a:t>
                      </a:r>
                      <a:endParaRPr lang="en-US" sz="1800" dirty="0">
                        <a:solidFill>
                          <a:srgbClr val="000000"/>
                        </a:solidFill>
                        <a:effectLst/>
                        <a:latin typeface="Calibri"/>
                        <a:ea typeface="Calibri"/>
                        <a:cs typeface="Times New Roman"/>
                      </a:endParaRPr>
                    </a:p>
                  </a:txBody>
                  <a:tcPr marL="68580" marR="68580" marT="0" marB="0"/>
                </a:tc>
                <a:tc>
                  <a:txBody>
                    <a:bodyPr/>
                    <a:lstStyle/>
                    <a:p>
                      <a:pPr marL="0" marR="0" algn="just">
                        <a:spcBef>
                          <a:spcPts val="600"/>
                        </a:spcBef>
                        <a:spcAft>
                          <a:spcPts val="600"/>
                        </a:spcAft>
                      </a:pPr>
                      <a:r>
                        <a:rPr lang="en-US" sz="1600" dirty="0">
                          <a:effectLst/>
                        </a:rPr>
                        <a:t>Future work</a:t>
                      </a:r>
                      <a:endParaRPr lang="en-US" sz="1800" dirty="0">
                        <a:solidFill>
                          <a:srgbClr val="000000"/>
                        </a:solidFill>
                        <a:effectLst/>
                        <a:latin typeface="Calibri"/>
                        <a:ea typeface="Calibri"/>
                        <a:cs typeface="Times New Roman"/>
                      </a:endParaRPr>
                    </a:p>
                  </a:txBody>
                  <a:tcPr marL="68580" marR="68580" marT="0" marB="0"/>
                </a:tc>
              </a:tr>
              <a:tr h="781050">
                <a:tc>
                  <a:txBody>
                    <a:bodyPr/>
                    <a:lstStyle/>
                    <a:p>
                      <a:pPr marL="0" marR="0" algn="just">
                        <a:spcBef>
                          <a:spcPts val="1200"/>
                        </a:spcBef>
                        <a:spcAft>
                          <a:spcPts val="600"/>
                        </a:spcAft>
                      </a:pPr>
                      <a:r>
                        <a:rPr lang="en-US" sz="1600" b="0" dirty="0">
                          <a:solidFill>
                            <a:srgbClr val="002060"/>
                          </a:solidFill>
                          <a:effectLst/>
                        </a:rPr>
                        <a:t>English number words are converted to digit before translation mapping</a:t>
                      </a:r>
                      <a:r>
                        <a:rPr lang="en-US" sz="1600" b="0" dirty="0" smtClean="0">
                          <a:solidFill>
                            <a:srgbClr val="002060"/>
                          </a:solidFill>
                          <a:effectLst/>
                        </a:rPr>
                        <a:t>.</a:t>
                      </a:r>
                      <a:endParaRPr lang="en-US" sz="1800" b="0" dirty="0">
                        <a:solidFill>
                          <a:srgbClr val="002060"/>
                        </a:solidFill>
                        <a:effectLst/>
                        <a:latin typeface="Calibri"/>
                        <a:ea typeface="Calibri"/>
                        <a:cs typeface="Times New Roman"/>
                      </a:endParaRPr>
                    </a:p>
                  </a:txBody>
                  <a:tcPr marL="68580" marR="68580" marT="0" marB="0"/>
                </a:tc>
                <a:tc>
                  <a:txBody>
                    <a:bodyPr/>
                    <a:lstStyle/>
                    <a:p>
                      <a:pPr marL="0" marR="0" algn="just">
                        <a:spcBef>
                          <a:spcPts val="1200"/>
                        </a:spcBef>
                        <a:spcAft>
                          <a:spcPts val="600"/>
                        </a:spcAft>
                      </a:pPr>
                      <a:r>
                        <a:rPr lang="en-US" sz="1600" dirty="0">
                          <a:effectLst/>
                        </a:rPr>
                        <a:t>Numbers in digit form can be mapped to numbers in English word form after mapping the translation of different languages. In this way, the number words in all languages can be matched and converted to digit.</a:t>
                      </a:r>
                      <a:endParaRPr lang="en-US" sz="1800" dirty="0">
                        <a:solidFill>
                          <a:srgbClr val="000000"/>
                        </a:solidFill>
                        <a:effectLst/>
                        <a:latin typeface="Calibri"/>
                        <a:ea typeface="Calibri"/>
                        <a:cs typeface="Times New Roman"/>
                      </a:endParaRPr>
                    </a:p>
                  </a:txBody>
                  <a:tcPr marL="68580" marR="68580" marT="0" marB="0"/>
                </a:tc>
              </a:tr>
              <a:tr h="155120">
                <a:tc>
                  <a:txBody>
                    <a:bodyPr/>
                    <a:lstStyle/>
                    <a:p>
                      <a:pPr marL="0" marR="0" algn="just">
                        <a:spcBef>
                          <a:spcPts val="1200"/>
                        </a:spcBef>
                        <a:spcAft>
                          <a:spcPts val="600"/>
                        </a:spcAft>
                      </a:pPr>
                      <a:r>
                        <a:rPr lang="en-US" sz="1600" b="0" dirty="0">
                          <a:solidFill>
                            <a:srgbClr val="002060"/>
                          </a:solidFill>
                          <a:effectLst/>
                        </a:rPr>
                        <a:t>Only unigram was used.</a:t>
                      </a:r>
                      <a:endParaRPr lang="en-US" sz="1800" b="0" dirty="0">
                        <a:solidFill>
                          <a:srgbClr val="002060"/>
                        </a:solidFill>
                        <a:effectLst/>
                        <a:latin typeface="Calibri"/>
                        <a:ea typeface="Calibri"/>
                        <a:cs typeface="Times New Roman"/>
                      </a:endParaRPr>
                    </a:p>
                  </a:txBody>
                  <a:tcPr marL="68580" marR="68580" marT="0" marB="0"/>
                </a:tc>
                <a:tc>
                  <a:txBody>
                    <a:bodyPr/>
                    <a:lstStyle/>
                    <a:p>
                      <a:pPr marL="0" marR="0" algn="just">
                        <a:spcBef>
                          <a:spcPts val="1200"/>
                        </a:spcBef>
                        <a:spcAft>
                          <a:spcPts val="600"/>
                        </a:spcAft>
                      </a:pPr>
                      <a:r>
                        <a:rPr lang="en-US" sz="1600" dirty="0">
                          <a:effectLst/>
                        </a:rPr>
                        <a:t>Bigram and trigram can be tried.</a:t>
                      </a:r>
                      <a:endParaRPr lang="en-US" sz="1800" dirty="0">
                        <a:solidFill>
                          <a:srgbClr val="000000"/>
                        </a:solidFill>
                        <a:effectLst/>
                        <a:latin typeface="Calibri"/>
                        <a:ea typeface="Calibri"/>
                        <a:cs typeface="Times New Roman"/>
                      </a:endParaRPr>
                    </a:p>
                  </a:txBody>
                  <a:tcPr marL="68580" marR="68580" marT="0" marB="0"/>
                </a:tc>
              </a:tr>
              <a:tr h="155120">
                <a:tc>
                  <a:txBody>
                    <a:bodyPr/>
                    <a:lstStyle/>
                    <a:p>
                      <a:pPr marL="0" marR="0" algn="just">
                        <a:spcBef>
                          <a:spcPts val="1200"/>
                        </a:spcBef>
                        <a:spcAft>
                          <a:spcPts val="600"/>
                        </a:spcAft>
                      </a:pPr>
                      <a:r>
                        <a:rPr lang="en-SG" sz="1600" b="0" kern="1200" dirty="0" smtClean="0">
                          <a:solidFill>
                            <a:srgbClr val="002060"/>
                          </a:solidFill>
                          <a:effectLst/>
                          <a:latin typeface="+mn-lt"/>
                          <a:ea typeface="+mn-ea"/>
                          <a:cs typeface="+mn-cs"/>
                        </a:rPr>
                        <a:t>Item description not used.</a:t>
                      </a:r>
                      <a:endParaRPr lang="en-US" sz="1600" b="0" kern="1200" dirty="0">
                        <a:solidFill>
                          <a:srgbClr val="002060"/>
                        </a:solidFill>
                        <a:effectLst/>
                        <a:latin typeface="+mn-lt"/>
                        <a:ea typeface="+mn-ea"/>
                        <a:cs typeface="+mn-cs"/>
                      </a:endParaRPr>
                    </a:p>
                  </a:txBody>
                  <a:tcPr marL="68580" marR="68580" marT="0" marB="0"/>
                </a:tc>
                <a:tc>
                  <a:txBody>
                    <a:bodyPr/>
                    <a:lstStyle/>
                    <a:p>
                      <a:pPr marL="0" marR="0" algn="just">
                        <a:spcBef>
                          <a:spcPts val="1200"/>
                        </a:spcBef>
                        <a:spcAft>
                          <a:spcPts val="600"/>
                        </a:spcAft>
                      </a:pPr>
                      <a:r>
                        <a:rPr lang="en-SG" sz="1600" kern="1200" dirty="0" smtClean="0">
                          <a:solidFill>
                            <a:schemeClr val="dk1"/>
                          </a:solidFill>
                          <a:effectLst/>
                          <a:latin typeface="+mn-lt"/>
                          <a:ea typeface="+mn-ea"/>
                          <a:cs typeface="+mn-cs"/>
                        </a:rPr>
                        <a:t>Item description can </a:t>
                      </a:r>
                      <a:r>
                        <a:rPr lang="en-SG" sz="1600" kern="1200" baseline="0" dirty="0" smtClean="0">
                          <a:solidFill>
                            <a:schemeClr val="dk1"/>
                          </a:solidFill>
                          <a:effectLst/>
                          <a:latin typeface="+mn-lt"/>
                          <a:ea typeface="+mn-ea"/>
                          <a:cs typeface="+mn-cs"/>
                        </a:rPr>
                        <a:t>also be analysed.</a:t>
                      </a:r>
                      <a:endParaRPr lang="en-US" sz="1600" kern="1200" dirty="0">
                        <a:solidFill>
                          <a:schemeClr val="dk1"/>
                        </a:solidFill>
                        <a:effectLst/>
                        <a:latin typeface="+mn-lt"/>
                        <a:ea typeface="+mn-ea"/>
                        <a:cs typeface="+mn-cs"/>
                      </a:endParaRPr>
                    </a:p>
                  </a:txBody>
                  <a:tcPr marL="68580" marR="68580" marT="0" marB="0"/>
                </a:tc>
              </a:tr>
              <a:tr h="155120">
                <a:tc>
                  <a:txBody>
                    <a:bodyPr/>
                    <a:lstStyle/>
                    <a:p>
                      <a:pPr marL="0" marR="0" algn="just">
                        <a:spcBef>
                          <a:spcPts val="1200"/>
                        </a:spcBef>
                        <a:spcAft>
                          <a:spcPts val="600"/>
                        </a:spcAft>
                      </a:pPr>
                      <a:r>
                        <a:rPr lang="en-US" sz="1600" b="0" dirty="0">
                          <a:solidFill>
                            <a:srgbClr val="002060"/>
                          </a:solidFill>
                          <a:effectLst/>
                        </a:rPr>
                        <a:t>Only text and numeric data was used.</a:t>
                      </a:r>
                      <a:endParaRPr lang="en-US" sz="1800" b="0" dirty="0">
                        <a:solidFill>
                          <a:srgbClr val="002060"/>
                        </a:solidFill>
                        <a:effectLst/>
                        <a:latin typeface="Calibri"/>
                        <a:ea typeface="Calibri"/>
                        <a:cs typeface="Times New Roman"/>
                      </a:endParaRPr>
                    </a:p>
                  </a:txBody>
                  <a:tcPr marL="68580" marR="68580" marT="0" marB="0"/>
                </a:tc>
                <a:tc>
                  <a:txBody>
                    <a:bodyPr/>
                    <a:lstStyle/>
                    <a:p>
                      <a:pPr marL="0" marR="0" algn="just">
                        <a:spcBef>
                          <a:spcPts val="1200"/>
                        </a:spcBef>
                        <a:spcAft>
                          <a:spcPts val="600"/>
                        </a:spcAft>
                      </a:pPr>
                      <a:r>
                        <a:rPr lang="en-US" sz="1600" kern="1200" dirty="0">
                          <a:solidFill>
                            <a:schemeClr val="dk1"/>
                          </a:solidFill>
                          <a:effectLst/>
                          <a:latin typeface="+mn-lt"/>
                          <a:ea typeface="+mn-ea"/>
                          <a:cs typeface="+mn-cs"/>
                        </a:rPr>
                        <a:t>Additionally, image analysis can greatly improve grouping quality.</a:t>
                      </a:r>
                    </a:p>
                  </a:txBody>
                  <a:tcPr marL="68580" marR="68580" marT="0" marB="0"/>
                </a:tc>
              </a:tr>
              <a:tr h="155120">
                <a:tc>
                  <a:txBody>
                    <a:bodyPr/>
                    <a:lstStyle/>
                    <a:p>
                      <a:pPr marL="0" marR="0" algn="just">
                        <a:spcBef>
                          <a:spcPts val="1200"/>
                        </a:spcBef>
                        <a:spcAft>
                          <a:spcPts val="600"/>
                        </a:spcAft>
                      </a:pPr>
                      <a:r>
                        <a:rPr lang="en-US" sz="1600" b="0" dirty="0">
                          <a:solidFill>
                            <a:srgbClr val="002060"/>
                          </a:solidFill>
                          <a:effectLst/>
                        </a:rPr>
                        <a:t>Latent </a:t>
                      </a:r>
                      <a:r>
                        <a:rPr lang="en-US" sz="1600" b="0" dirty="0" err="1">
                          <a:solidFill>
                            <a:srgbClr val="002060"/>
                          </a:solidFill>
                          <a:effectLst/>
                        </a:rPr>
                        <a:t>Dirichlet</a:t>
                      </a:r>
                      <a:r>
                        <a:rPr lang="en-US" sz="1600" b="0" dirty="0">
                          <a:solidFill>
                            <a:srgbClr val="002060"/>
                          </a:solidFill>
                          <a:effectLst/>
                        </a:rPr>
                        <a:t> Allocation (LDA) was used for grouping </a:t>
                      </a:r>
                      <a:r>
                        <a:rPr lang="en-SG" sz="1600" b="0" kern="1200" dirty="0" smtClean="0">
                          <a:solidFill>
                            <a:srgbClr val="002060"/>
                          </a:solidFill>
                          <a:effectLst/>
                          <a:latin typeface="+mn-lt"/>
                          <a:ea typeface="+mn-ea"/>
                          <a:cs typeface="+mn-cs"/>
                        </a:rPr>
                        <a:t>selected </a:t>
                      </a:r>
                      <a:r>
                        <a:rPr lang="en-US" sz="1600" b="0" dirty="0" smtClean="0">
                          <a:solidFill>
                            <a:srgbClr val="002060"/>
                          </a:solidFill>
                          <a:effectLst/>
                        </a:rPr>
                        <a:t>text </a:t>
                      </a:r>
                      <a:r>
                        <a:rPr lang="en-US" sz="1600" b="0" dirty="0">
                          <a:solidFill>
                            <a:srgbClr val="002060"/>
                          </a:solidFill>
                          <a:effectLst/>
                        </a:rPr>
                        <a:t>data.</a:t>
                      </a:r>
                      <a:endParaRPr lang="en-US" sz="1800" b="0" dirty="0">
                        <a:solidFill>
                          <a:srgbClr val="002060"/>
                        </a:solidFill>
                        <a:effectLst/>
                        <a:latin typeface="Calibri"/>
                        <a:ea typeface="Calibri"/>
                        <a:cs typeface="Times New Roman"/>
                      </a:endParaRPr>
                    </a:p>
                  </a:txBody>
                  <a:tcPr marL="68580" marR="68580" marT="0" marB="0"/>
                </a:tc>
                <a:tc>
                  <a:txBody>
                    <a:bodyPr/>
                    <a:lstStyle/>
                    <a:p>
                      <a:pPr marL="0" marR="0" algn="just">
                        <a:spcBef>
                          <a:spcPts val="1200"/>
                        </a:spcBef>
                        <a:spcAft>
                          <a:spcPts val="600"/>
                        </a:spcAft>
                      </a:pPr>
                      <a:r>
                        <a:rPr lang="en-US" sz="1600" dirty="0">
                          <a:effectLst/>
                        </a:rPr>
                        <a:t>Hierarchical </a:t>
                      </a:r>
                      <a:r>
                        <a:rPr lang="en-US" sz="1600" dirty="0" err="1">
                          <a:effectLst/>
                        </a:rPr>
                        <a:t>Dirichlet</a:t>
                      </a:r>
                      <a:r>
                        <a:rPr lang="en-US" sz="1600" dirty="0">
                          <a:effectLst/>
                        </a:rPr>
                        <a:t> Allocation (HDA) </a:t>
                      </a:r>
                      <a:r>
                        <a:rPr lang="en-US" sz="1600" dirty="0" smtClean="0">
                          <a:effectLst/>
                        </a:rPr>
                        <a:t>for </a:t>
                      </a:r>
                      <a:r>
                        <a:rPr lang="en-US" sz="1600" dirty="0">
                          <a:effectLst/>
                        </a:rPr>
                        <a:t>grouping text data.</a:t>
                      </a:r>
                      <a:endParaRPr lang="en-US" sz="1800" dirty="0">
                        <a:solidFill>
                          <a:srgbClr val="000000"/>
                        </a:solidFill>
                        <a:effectLst/>
                        <a:latin typeface="Calibri"/>
                        <a:ea typeface="Calibri"/>
                        <a:cs typeface="Times New Roman"/>
                      </a:endParaRPr>
                    </a:p>
                  </a:txBody>
                  <a:tcPr marL="68580" marR="68580" marT="0" marB="0"/>
                </a:tc>
              </a:tr>
              <a:tr h="155120">
                <a:tc>
                  <a:txBody>
                    <a:bodyPr/>
                    <a:lstStyle/>
                    <a:p>
                      <a:pPr marL="0" marR="0" indent="0" algn="just" defTabSz="914400" rtl="0" eaLnBrk="1" fontAlgn="auto" latinLnBrk="0" hangingPunct="1">
                        <a:lnSpc>
                          <a:spcPct val="100000"/>
                        </a:lnSpc>
                        <a:spcBef>
                          <a:spcPts val="1200"/>
                        </a:spcBef>
                        <a:spcAft>
                          <a:spcPts val="600"/>
                        </a:spcAft>
                        <a:buClrTx/>
                        <a:buSzTx/>
                        <a:buFontTx/>
                        <a:buNone/>
                        <a:tabLst/>
                        <a:defRPr/>
                      </a:pPr>
                      <a:r>
                        <a:rPr lang="en-SG" sz="1600" b="0" kern="1200" dirty="0" smtClean="0">
                          <a:solidFill>
                            <a:srgbClr val="002060"/>
                          </a:solidFill>
                          <a:effectLst/>
                          <a:latin typeface="+mn-lt"/>
                          <a:ea typeface="+mn-ea"/>
                          <a:cs typeface="+mn-cs"/>
                        </a:rPr>
                        <a:t>Only one pass LDA is applied to selected </a:t>
                      </a:r>
                      <a:r>
                        <a:rPr lang="en-US" sz="1600" b="0" dirty="0" smtClean="0">
                          <a:solidFill>
                            <a:srgbClr val="002060"/>
                          </a:solidFill>
                          <a:effectLst/>
                        </a:rPr>
                        <a:t>text data.</a:t>
                      </a:r>
                      <a:endParaRPr lang="en-US" sz="1800" b="0" dirty="0" smtClean="0">
                        <a:solidFill>
                          <a:srgbClr val="002060"/>
                        </a:solidFill>
                        <a:effectLst/>
                        <a:latin typeface="+mn-lt"/>
                        <a:ea typeface="Calibri"/>
                        <a:cs typeface="Times New Roman"/>
                      </a:endParaRPr>
                    </a:p>
                  </a:txBody>
                  <a:tcPr marL="68580" marR="68580" marT="0" marB="0"/>
                </a:tc>
                <a:tc>
                  <a:txBody>
                    <a:bodyPr/>
                    <a:lstStyle/>
                    <a:p>
                      <a:pPr marL="0" marR="0" algn="just">
                        <a:spcBef>
                          <a:spcPts val="1200"/>
                        </a:spcBef>
                        <a:spcAft>
                          <a:spcPts val="600"/>
                        </a:spcAft>
                      </a:pPr>
                      <a:r>
                        <a:rPr lang="en-SG" sz="1600" kern="1200" dirty="0" smtClean="0">
                          <a:solidFill>
                            <a:schemeClr val="dk1"/>
                          </a:solidFill>
                          <a:effectLst/>
                          <a:latin typeface="+mn-lt"/>
                          <a:ea typeface="+mn-ea"/>
                          <a:cs typeface="+mn-cs"/>
                        </a:rPr>
                        <a:t>Further separation for low quality </a:t>
                      </a:r>
                      <a:r>
                        <a:rPr lang="en-SG" sz="1600" kern="1200" dirty="0" smtClean="0">
                          <a:solidFill>
                            <a:schemeClr val="dk1"/>
                          </a:solidFill>
                          <a:effectLst/>
                          <a:latin typeface="+mn-lt"/>
                          <a:ea typeface="+mn-ea"/>
                          <a:cs typeface="+mn-cs"/>
                        </a:rPr>
                        <a:t>group.</a:t>
                      </a:r>
                      <a:endParaRPr lang="en-US" sz="1600" kern="1200" dirty="0">
                        <a:solidFill>
                          <a:schemeClr val="dk1"/>
                        </a:solidFill>
                        <a:effectLst/>
                        <a:latin typeface="+mn-lt"/>
                        <a:ea typeface="+mn-ea"/>
                        <a:cs typeface="+mn-cs"/>
                      </a:endParaRPr>
                    </a:p>
                  </a:txBody>
                  <a:tcPr marL="68580" marR="68580" marT="0" marB="0"/>
                </a:tc>
              </a:tr>
              <a:tr h="155120">
                <a:tc>
                  <a:txBody>
                    <a:bodyPr/>
                    <a:lstStyle/>
                    <a:p>
                      <a:pPr marL="0" marR="0" algn="just">
                        <a:spcBef>
                          <a:spcPts val="1200"/>
                        </a:spcBef>
                        <a:spcAft>
                          <a:spcPts val="600"/>
                        </a:spcAft>
                      </a:pPr>
                      <a:r>
                        <a:rPr lang="en-US" sz="1600" b="0" dirty="0">
                          <a:solidFill>
                            <a:srgbClr val="002060"/>
                          </a:solidFill>
                          <a:effectLst/>
                        </a:rPr>
                        <a:t>Average items per topic tried are 1000 and </a:t>
                      </a:r>
                      <a:r>
                        <a:rPr lang="en-US" sz="1600" b="0" dirty="0" smtClean="0">
                          <a:solidFill>
                            <a:srgbClr val="002060"/>
                          </a:solidFill>
                          <a:effectLst/>
                        </a:rPr>
                        <a:t>500.</a:t>
                      </a:r>
                      <a:endParaRPr lang="en-US" sz="1800" b="0" dirty="0">
                        <a:solidFill>
                          <a:srgbClr val="002060"/>
                        </a:solidFill>
                        <a:effectLst/>
                        <a:latin typeface="Calibri"/>
                        <a:ea typeface="Calibri"/>
                        <a:cs typeface="Times New Roman"/>
                      </a:endParaRPr>
                    </a:p>
                  </a:txBody>
                  <a:tcPr marL="68580" marR="68580" marT="0" marB="0"/>
                </a:tc>
                <a:tc>
                  <a:txBody>
                    <a:bodyPr/>
                    <a:lstStyle/>
                    <a:p>
                      <a:pPr marL="0" marR="0" algn="just">
                        <a:spcBef>
                          <a:spcPts val="1200"/>
                        </a:spcBef>
                        <a:spcAft>
                          <a:spcPts val="600"/>
                        </a:spcAft>
                      </a:pPr>
                      <a:r>
                        <a:rPr lang="en-US" sz="1600" dirty="0">
                          <a:effectLst/>
                        </a:rPr>
                        <a:t>Average items per topic can be adjusted to obtain better grouping </a:t>
                      </a:r>
                      <a:r>
                        <a:rPr lang="en-US" sz="1600" dirty="0" smtClean="0">
                          <a:effectLst/>
                        </a:rPr>
                        <a:t>quality.</a:t>
                      </a:r>
                      <a:endParaRPr lang="en-US" sz="1800" dirty="0">
                        <a:solidFill>
                          <a:srgbClr val="000000"/>
                        </a:solidFill>
                        <a:effectLst/>
                        <a:latin typeface="Calibri"/>
                        <a:ea typeface="Calibri"/>
                        <a:cs typeface="Times New Roman"/>
                      </a:endParaRPr>
                    </a:p>
                  </a:txBody>
                  <a:tcPr marL="68580" marR="68580" marT="0" marB="0"/>
                </a:tc>
              </a:tr>
              <a:tr h="155120">
                <a:tc>
                  <a:txBody>
                    <a:bodyPr/>
                    <a:lstStyle/>
                    <a:p>
                      <a:pPr marL="0" marR="0" algn="just">
                        <a:spcBef>
                          <a:spcPts val="1200"/>
                        </a:spcBef>
                        <a:spcAft>
                          <a:spcPts val="600"/>
                        </a:spcAft>
                      </a:pPr>
                      <a:r>
                        <a:rPr lang="en-SG" sz="1600" b="0" kern="1200" dirty="0" smtClean="0">
                          <a:solidFill>
                            <a:srgbClr val="002060"/>
                          </a:solidFill>
                          <a:effectLst/>
                          <a:latin typeface="+mn-lt"/>
                          <a:ea typeface="+mn-ea"/>
                          <a:cs typeface="+mn-cs"/>
                        </a:rPr>
                        <a:t>Token redundancy in frequency matrix caused by</a:t>
                      </a:r>
                      <a:r>
                        <a:rPr lang="en-SG" sz="1600" b="0" kern="1200" baseline="0" dirty="0" smtClean="0">
                          <a:solidFill>
                            <a:srgbClr val="002060"/>
                          </a:solidFill>
                          <a:effectLst/>
                          <a:latin typeface="+mn-lt"/>
                          <a:ea typeface="+mn-ea"/>
                          <a:cs typeface="+mn-cs"/>
                        </a:rPr>
                        <a:t> semantically equivalent token mapping</a:t>
                      </a:r>
                      <a:r>
                        <a:rPr lang="en-SG" sz="1600" b="0" kern="1200" dirty="0" smtClean="0">
                          <a:solidFill>
                            <a:srgbClr val="002060"/>
                          </a:solidFill>
                          <a:effectLst/>
                          <a:latin typeface="+mn-lt"/>
                          <a:ea typeface="+mn-ea"/>
                          <a:cs typeface="+mn-cs"/>
                        </a:rPr>
                        <a:t> leads to extra calculations in </a:t>
                      </a:r>
                      <a:r>
                        <a:rPr lang="en-SG" sz="1600" b="0" kern="1200" dirty="0" smtClean="0">
                          <a:solidFill>
                            <a:srgbClr val="002060"/>
                          </a:solidFill>
                          <a:effectLst/>
                          <a:latin typeface="+mn-lt"/>
                          <a:ea typeface="+mn-ea"/>
                          <a:cs typeface="+mn-cs"/>
                        </a:rPr>
                        <a:t>LDA.</a:t>
                      </a:r>
                      <a:endParaRPr lang="en-US" sz="1600" b="0" kern="1200" dirty="0">
                        <a:solidFill>
                          <a:srgbClr val="002060"/>
                        </a:solidFill>
                        <a:effectLst/>
                        <a:latin typeface="+mn-lt"/>
                        <a:ea typeface="+mn-ea"/>
                        <a:cs typeface="+mn-cs"/>
                      </a:endParaRPr>
                    </a:p>
                  </a:txBody>
                  <a:tcPr marL="68580" marR="68580" marT="0" marB="0"/>
                </a:tc>
                <a:tc>
                  <a:txBody>
                    <a:bodyPr/>
                    <a:lstStyle/>
                    <a:p>
                      <a:pPr marL="0" marR="0" indent="0" algn="just" defTabSz="914400" rtl="0" eaLnBrk="1" fontAlgn="auto" latinLnBrk="0" hangingPunct="1">
                        <a:lnSpc>
                          <a:spcPct val="100000"/>
                        </a:lnSpc>
                        <a:spcBef>
                          <a:spcPts val="1200"/>
                        </a:spcBef>
                        <a:spcAft>
                          <a:spcPts val="600"/>
                        </a:spcAft>
                        <a:buClrTx/>
                        <a:buSzTx/>
                        <a:buFontTx/>
                        <a:buNone/>
                        <a:tabLst/>
                        <a:defRPr/>
                      </a:pPr>
                      <a:r>
                        <a:rPr lang="en-SG" sz="1600" b="0" kern="1200" dirty="0" smtClean="0">
                          <a:solidFill>
                            <a:schemeClr val="dk1"/>
                          </a:solidFill>
                          <a:effectLst/>
                          <a:latin typeface="+mn-lt"/>
                          <a:ea typeface="+mn-ea"/>
                          <a:cs typeface="+mn-cs"/>
                        </a:rPr>
                        <a:t>Imaginary tokens can be created to represent groups of semantically equivalent </a:t>
                      </a:r>
                      <a:r>
                        <a:rPr lang="en-SG" sz="1600" b="0" kern="1200" dirty="0" smtClean="0">
                          <a:solidFill>
                            <a:schemeClr val="dk1"/>
                          </a:solidFill>
                          <a:effectLst/>
                          <a:latin typeface="+mn-lt"/>
                          <a:ea typeface="+mn-ea"/>
                          <a:cs typeface="+mn-cs"/>
                        </a:rPr>
                        <a:t>tokens.</a:t>
                      </a:r>
                      <a:endParaRPr lang="en-US" sz="1600" b="0" kern="1200" dirty="0">
                        <a:solidFill>
                          <a:schemeClr val="dk1"/>
                        </a:solidFill>
                        <a:effectLst/>
                        <a:latin typeface="+mn-lt"/>
                        <a:ea typeface="+mn-ea"/>
                        <a:cs typeface="+mn-cs"/>
                      </a:endParaRPr>
                    </a:p>
                  </a:txBody>
                  <a:tcPr marL="68580" marR="68580" marT="0" marB="0"/>
                </a:tc>
              </a:tr>
              <a:tr h="155120">
                <a:tc>
                  <a:txBody>
                    <a:bodyPr/>
                    <a:lstStyle/>
                    <a:p>
                      <a:pPr marL="0" marR="0" algn="just">
                        <a:spcBef>
                          <a:spcPts val="1200"/>
                        </a:spcBef>
                        <a:spcAft>
                          <a:spcPts val="600"/>
                        </a:spcAft>
                      </a:pPr>
                      <a:r>
                        <a:rPr lang="en-SG" sz="1600" b="0" kern="1200" dirty="0" smtClean="0">
                          <a:solidFill>
                            <a:srgbClr val="002060"/>
                          </a:solidFill>
                          <a:effectLst/>
                          <a:latin typeface="+mn-lt"/>
                          <a:ea typeface="+mn-ea"/>
                          <a:cs typeface="+mn-cs"/>
                        </a:rPr>
                        <a:t>Text based grouping based on LDA results </a:t>
                      </a:r>
                      <a:r>
                        <a:rPr lang="en-SG" sz="1600" b="0" kern="1200" dirty="0" smtClean="0">
                          <a:solidFill>
                            <a:srgbClr val="002060"/>
                          </a:solidFill>
                          <a:effectLst/>
                          <a:latin typeface="+mn-lt"/>
                          <a:ea typeface="+mn-ea"/>
                          <a:cs typeface="+mn-cs"/>
                        </a:rPr>
                        <a:t>only.</a:t>
                      </a:r>
                      <a:endParaRPr lang="en-US" sz="1600" b="0" kern="1200" dirty="0">
                        <a:solidFill>
                          <a:srgbClr val="002060"/>
                        </a:solidFill>
                        <a:effectLst/>
                        <a:latin typeface="+mn-lt"/>
                        <a:ea typeface="+mn-ea"/>
                        <a:cs typeface="+mn-cs"/>
                      </a:endParaRPr>
                    </a:p>
                  </a:txBody>
                  <a:tcPr marL="68580" marR="68580" marT="0" marB="0"/>
                </a:tc>
                <a:tc>
                  <a:txBody>
                    <a:bodyPr/>
                    <a:lstStyle/>
                    <a:p>
                      <a:pPr marL="0" marR="0" indent="0" algn="just" defTabSz="914400" rtl="0" eaLnBrk="1" fontAlgn="auto" latinLnBrk="0" hangingPunct="1">
                        <a:lnSpc>
                          <a:spcPct val="100000"/>
                        </a:lnSpc>
                        <a:spcBef>
                          <a:spcPts val="1200"/>
                        </a:spcBef>
                        <a:spcAft>
                          <a:spcPts val="600"/>
                        </a:spcAft>
                        <a:buClrTx/>
                        <a:buSzTx/>
                        <a:buFontTx/>
                        <a:buNone/>
                        <a:tabLst/>
                        <a:defRPr/>
                      </a:pPr>
                      <a:r>
                        <a:rPr lang="en-SG" sz="1600" b="0" kern="1200" dirty="0" smtClean="0">
                          <a:solidFill>
                            <a:schemeClr val="dk1"/>
                          </a:solidFill>
                          <a:effectLst/>
                          <a:latin typeface="+mn-lt"/>
                          <a:ea typeface="+mn-ea"/>
                          <a:cs typeface="+mn-cs"/>
                        </a:rPr>
                        <a:t>Price</a:t>
                      </a:r>
                      <a:r>
                        <a:rPr lang="en-SG" sz="1600" b="0" kern="1200" baseline="0" dirty="0" smtClean="0">
                          <a:solidFill>
                            <a:schemeClr val="dk1"/>
                          </a:solidFill>
                          <a:effectLst/>
                          <a:latin typeface="+mn-lt"/>
                          <a:ea typeface="+mn-ea"/>
                          <a:cs typeface="+mn-cs"/>
                        </a:rPr>
                        <a:t> can be added on top of text based grouping to improve the </a:t>
                      </a:r>
                      <a:r>
                        <a:rPr lang="en-SG" sz="1600" b="0" kern="1200" baseline="0" dirty="0" smtClean="0">
                          <a:solidFill>
                            <a:schemeClr val="dk1"/>
                          </a:solidFill>
                          <a:effectLst/>
                          <a:latin typeface="+mn-lt"/>
                          <a:ea typeface="+mn-ea"/>
                          <a:cs typeface="+mn-cs"/>
                        </a:rPr>
                        <a:t>quality.</a:t>
                      </a:r>
                      <a:endParaRPr lang="en-US" sz="1600" b="0" kern="1200" dirty="0">
                        <a:solidFill>
                          <a:schemeClr val="dk1"/>
                        </a:solidFill>
                        <a:effectLst/>
                        <a:latin typeface="+mn-lt"/>
                        <a:ea typeface="+mn-ea"/>
                        <a:cs typeface="+mn-cs"/>
                      </a:endParaRPr>
                    </a:p>
                  </a:txBody>
                  <a:tcPr marL="68580" marR="68580" marT="0" marB="0"/>
                </a:tc>
              </a:tr>
              <a:tr h="155120">
                <a:tc>
                  <a:txBody>
                    <a:bodyPr/>
                    <a:lstStyle/>
                    <a:p>
                      <a:pPr marL="0" marR="0" algn="just">
                        <a:spcBef>
                          <a:spcPts val="1200"/>
                        </a:spcBef>
                        <a:spcAft>
                          <a:spcPts val="600"/>
                        </a:spcAft>
                      </a:pPr>
                      <a:r>
                        <a:rPr lang="en-SG" sz="1600" b="0" kern="1200" dirty="0" smtClean="0">
                          <a:solidFill>
                            <a:srgbClr val="002060"/>
                          </a:solidFill>
                          <a:effectLst/>
                          <a:latin typeface="+mn-lt"/>
                          <a:ea typeface="+mn-ea"/>
                          <a:cs typeface="+mn-cs"/>
                        </a:rPr>
                        <a:t>No misspelling was</a:t>
                      </a:r>
                      <a:r>
                        <a:rPr lang="en-SG" sz="1600" b="0" kern="1200" baseline="0" dirty="0" smtClean="0">
                          <a:solidFill>
                            <a:srgbClr val="002060"/>
                          </a:solidFill>
                          <a:effectLst/>
                          <a:latin typeface="+mn-lt"/>
                          <a:ea typeface="+mn-ea"/>
                          <a:cs typeface="+mn-cs"/>
                        </a:rPr>
                        <a:t> </a:t>
                      </a:r>
                      <a:r>
                        <a:rPr lang="en-SG" sz="1600" b="0" kern="1200" dirty="0" smtClean="0">
                          <a:solidFill>
                            <a:srgbClr val="002060"/>
                          </a:solidFill>
                          <a:effectLst/>
                          <a:latin typeface="+mn-lt"/>
                          <a:ea typeface="+mn-ea"/>
                          <a:cs typeface="+mn-cs"/>
                        </a:rPr>
                        <a:t>handled.</a:t>
                      </a:r>
                      <a:endParaRPr lang="en-US" sz="1600" b="0" kern="1200" dirty="0">
                        <a:solidFill>
                          <a:srgbClr val="002060"/>
                        </a:solidFill>
                        <a:effectLst/>
                        <a:latin typeface="+mn-lt"/>
                        <a:ea typeface="+mn-ea"/>
                        <a:cs typeface="+mn-cs"/>
                      </a:endParaRPr>
                    </a:p>
                  </a:txBody>
                  <a:tcPr marL="68580" marR="68580" marT="0" marB="0"/>
                </a:tc>
                <a:tc>
                  <a:txBody>
                    <a:bodyPr/>
                    <a:lstStyle/>
                    <a:p>
                      <a:pPr marL="0" marR="0" indent="0" algn="just" defTabSz="914400" rtl="0" eaLnBrk="1" fontAlgn="auto" latinLnBrk="0" hangingPunct="1">
                        <a:lnSpc>
                          <a:spcPct val="100000"/>
                        </a:lnSpc>
                        <a:spcBef>
                          <a:spcPts val="1200"/>
                        </a:spcBef>
                        <a:spcAft>
                          <a:spcPts val="600"/>
                        </a:spcAft>
                        <a:buClrTx/>
                        <a:buSzTx/>
                        <a:buFontTx/>
                        <a:buNone/>
                        <a:tabLst/>
                        <a:defRPr/>
                      </a:pPr>
                      <a:r>
                        <a:rPr lang="en-SG" sz="1600" b="0" kern="1200" dirty="0" smtClean="0">
                          <a:solidFill>
                            <a:schemeClr val="dk1"/>
                          </a:solidFill>
                          <a:effectLst/>
                          <a:latin typeface="+mn-lt"/>
                          <a:ea typeface="+mn-ea"/>
                          <a:cs typeface="+mn-cs"/>
                        </a:rPr>
                        <a:t>Study misspelling </a:t>
                      </a:r>
                      <a:r>
                        <a:rPr lang="en-SG" sz="1600" b="0" kern="1200" dirty="0" smtClean="0">
                          <a:solidFill>
                            <a:schemeClr val="dk1"/>
                          </a:solidFill>
                          <a:effectLst/>
                          <a:latin typeface="+mn-lt"/>
                          <a:ea typeface="+mn-ea"/>
                          <a:cs typeface="+mn-cs"/>
                        </a:rPr>
                        <a:t>correction.</a:t>
                      </a:r>
                      <a:endParaRPr lang="en-US" sz="1600" b="0" kern="1200" dirty="0">
                        <a:solidFill>
                          <a:schemeClr val="dk1"/>
                        </a:solidFill>
                        <a:effectLst/>
                        <a:latin typeface="+mn-lt"/>
                        <a:ea typeface="+mn-ea"/>
                        <a:cs typeface="+mn-cs"/>
                      </a:endParaRPr>
                    </a:p>
                  </a:txBody>
                  <a:tcPr marL="68580" marR="68580" marT="0" marB="0"/>
                </a:tc>
              </a:tr>
              <a:tr h="155120">
                <a:tc>
                  <a:txBody>
                    <a:bodyPr/>
                    <a:lstStyle/>
                    <a:p>
                      <a:pPr marL="0" marR="0" algn="just">
                        <a:spcBef>
                          <a:spcPts val="1200"/>
                        </a:spcBef>
                        <a:spcAft>
                          <a:spcPts val="600"/>
                        </a:spcAft>
                      </a:pPr>
                      <a:r>
                        <a:rPr lang="en-SG" sz="1600" b="0" kern="1200" dirty="0" smtClean="0">
                          <a:solidFill>
                            <a:srgbClr val="002060"/>
                          </a:solidFill>
                          <a:effectLst/>
                          <a:latin typeface="+mn-lt"/>
                          <a:ea typeface="+mn-ea"/>
                          <a:cs typeface="+mn-cs"/>
                        </a:rPr>
                        <a:t>No</a:t>
                      </a:r>
                      <a:r>
                        <a:rPr lang="en-SG" sz="1600" b="0" kern="1200" baseline="0" dirty="0" smtClean="0">
                          <a:solidFill>
                            <a:srgbClr val="002060"/>
                          </a:solidFill>
                          <a:effectLst/>
                          <a:latin typeface="+mn-lt"/>
                          <a:ea typeface="+mn-ea"/>
                          <a:cs typeface="+mn-cs"/>
                        </a:rPr>
                        <a:t> semantic similarity of words </a:t>
                      </a:r>
                      <a:r>
                        <a:rPr lang="en-SG" sz="1600" b="0" kern="1200" baseline="0" dirty="0" smtClean="0">
                          <a:solidFill>
                            <a:srgbClr val="002060"/>
                          </a:solidFill>
                          <a:effectLst/>
                          <a:latin typeface="+mn-lt"/>
                          <a:ea typeface="+mn-ea"/>
                          <a:cs typeface="+mn-cs"/>
                        </a:rPr>
                        <a:t>calculated.</a:t>
                      </a:r>
                      <a:endParaRPr lang="en-US" sz="1600" b="0" kern="1200" dirty="0">
                        <a:solidFill>
                          <a:srgbClr val="002060"/>
                        </a:solidFill>
                        <a:effectLst/>
                        <a:latin typeface="+mn-lt"/>
                        <a:ea typeface="+mn-ea"/>
                        <a:cs typeface="+mn-cs"/>
                      </a:endParaRPr>
                    </a:p>
                  </a:txBody>
                  <a:tcPr marL="68580" marR="68580" marT="0" marB="0"/>
                </a:tc>
                <a:tc>
                  <a:txBody>
                    <a:bodyPr/>
                    <a:lstStyle/>
                    <a:p>
                      <a:pPr marL="0" marR="0" indent="0" algn="just" defTabSz="914400" rtl="0" eaLnBrk="1" fontAlgn="auto" latinLnBrk="0" hangingPunct="1">
                        <a:lnSpc>
                          <a:spcPct val="100000"/>
                        </a:lnSpc>
                        <a:spcBef>
                          <a:spcPts val="1200"/>
                        </a:spcBef>
                        <a:spcAft>
                          <a:spcPts val="600"/>
                        </a:spcAft>
                        <a:buClrTx/>
                        <a:buSzTx/>
                        <a:buFontTx/>
                        <a:buNone/>
                        <a:tabLst/>
                        <a:defRPr/>
                      </a:pPr>
                      <a:r>
                        <a:rPr lang="en-SG" sz="1600" b="0" kern="1200" dirty="0" smtClean="0">
                          <a:solidFill>
                            <a:schemeClr val="dk1"/>
                          </a:solidFill>
                          <a:effectLst/>
                          <a:latin typeface="+mn-lt"/>
                          <a:ea typeface="+mn-ea"/>
                          <a:cs typeface="+mn-cs"/>
                        </a:rPr>
                        <a:t>Try Python package  ‘</a:t>
                      </a:r>
                      <a:r>
                        <a:rPr lang="en-SG" sz="1600" b="0" kern="1200" dirty="0" err="1" smtClean="0">
                          <a:solidFill>
                            <a:schemeClr val="dk1"/>
                          </a:solidFill>
                          <a:effectLst/>
                          <a:latin typeface="+mn-lt"/>
                          <a:ea typeface="+mn-ea"/>
                          <a:cs typeface="+mn-cs"/>
                        </a:rPr>
                        <a:t>sematch</a:t>
                      </a:r>
                      <a:r>
                        <a:rPr lang="en-SG" sz="1600" b="0" kern="1200" dirty="0" smtClean="0">
                          <a:solidFill>
                            <a:schemeClr val="dk1"/>
                          </a:solidFill>
                          <a:effectLst/>
                          <a:latin typeface="+mn-lt"/>
                          <a:ea typeface="+mn-ea"/>
                          <a:cs typeface="+mn-cs"/>
                        </a:rPr>
                        <a:t>’.</a:t>
                      </a:r>
                      <a:endParaRPr lang="en-US" sz="1600" b="0" kern="1200" dirty="0">
                        <a:solidFill>
                          <a:schemeClr val="dk1"/>
                        </a:solidFill>
                        <a:effectLst/>
                        <a:latin typeface="+mn-lt"/>
                        <a:ea typeface="+mn-ea"/>
                        <a:cs typeface="+mn-cs"/>
                      </a:endParaRPr>
                    </a:p>
                  </a:txBody>
                  <a:tcPr marL="68580" marR="68580" marT="0" marB="0"/>
                </a:tc>
              </a:tr>
            </a:tbl>
          </a:graphicData>
        </a:graphic>
      </p:graphicFrame>
    </p:spTree>
    <p:extLst>
      <p:ext uri="{BB962C8B-B14F-4D97-AF65-F5344CB8AC3E}">
        <p14:creationId xmlns:p14="http://schemas.microsoft.com/office/powerpoint/2010/main" val="3621534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4" y="0"/>
            <a:ext cx="9158514"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2514600" y="1981200"/>
            <a:ext cx="6629400" cy="814614"/>
          </a:xfrm>
        </p:spPr>
        <p:txBody>
          <a:bodyPr>
            <a:noAutofit/>
          </a:bodyPr>
          <a:lstStyle/>
          <a:p>
            <a:r>
              <a:rPr lang="en-SG" sz="5400" b="1" dirty="0" smtClean="0">
                <a:solidFill>
                  <a:schemeClr val="bg1">
                    <a:lumMod val="95000"/>
                  </a:schemeClr>
                </a:solidFill>
              </a:rPr>
              <a:t>Q &amp; A</a:t>
            </a:r>
            <a:endParaRPr lang="en-US" sz="5400" b="1" dirty="0">
              <a:solidFill>
                <a:schemeClr val="bg1">
                  <a:lumMod val="95000"/>
                </a:schemeClr>
              </a:solidFill>
            </a:endParaRPr>
          </a:p>
        </p:txBody>
      </p:sp>
      <p:sp>
        <p:nvSpPr>
          <p:cNvPr id="3" name="Subtitle 2"/>
          <p:cNvSpPr>
            <a:spLocks noGrp="1"/>
          </p:cNvSpPr>
          <p:nvPr>
            <p:ph type="subTitle" idx="1"/>
          </p:nvPr>
        </p:nvSpPr>
        <p:spPr>
          <a:xfrm>
            <a:off x="3581400" y="4343400"/>
            <a:ext cx="4343400" cy="609600"/>
          </a:xfrm>
        </p:spPr>
        <p:txBody>
          <a:bodyPr/>
          <a:lstStyle/>
          <a:p>
            <a:r>
              <a:rPr lang="en-SG" dirty="0" smtClean="0">
                <a:solidFill>
                  <a:schemeClr val="accent6">
                    <a:lumMod val="50000"/>
                  </a:schemeClr>
                </a:solidFill>
              </a:rPr>
              <a:t>Thanks!</a:t>
            </a:r>
            <a:endParaRPr lang="en-US" dirty="0">
              <a:solidFill>
                <a:schemeClr val="accent6">
                  <a:lumMod val="50000"/>
                </a:schemeClr>
              </a:solidFill>
            </a:endParaRPr>
          </a:p>
        </p:txBody>
      </p:sp>
    </p:spTree>
    <p:extLst>
      <p:ext uri="{BB962C8B-B14F-4D97-AF65-F5344CB8AC3E}">
        <p14:creationId xmlns:p14="http://schemas.microsoft.com/office/powerpoint/2010/main" val="40590566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1143000"/>
          </a:xfrm>
        </p:spPr>
        <p:txBody>
          <a:bodyPr>
            <a:normAutofit fontScale="90000"/>
          </a:bodyPr>
          <a:lstStyle/>
          <a:p>
            <a:pPr algn="l"/>
            <a:r>
              <a:rPr lang="en-SG" dirty="0" smtClean="0"/>
              <a:t>Summary of Grouping </a:t>
            </a:r>
            <a:r>
              <a:rPr lang="en-SG" dirty="0"/>
              <a:t>P</a:t>
            </a:r>
            <a:r>
              <a:rPr lang="en-SG" dirty="0" smtClean="0"/>
              <a:t>rocess</a:t>
            </a:r>
            <a:endParaRPr lang="en-US" dirty="0"/>
          </a:p>
        </p:txBody>
      </p:sp>
      <p:pic>
        <p:nvPicPr>
          <p:cNvPr id="4" name="Picture 2" descr="Image result for shop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320" y="457200"/>
            <a:ext cx="731421" cy="75991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15350" y="1267507"/>
            <a:ext cx="1807314" cy="2249062"/>
            <a:chOff x="509713" y="931507"/>
            <a:chExt cx="1924305" cy="2928301"/>
          </a:xfrm>
        </p:grpSpPr>
        <p:grpSp>
          <p:nvGrpSpPr>
            <p:cNvPr id="9" name="Group 8"/>
            <p:cNvGrpSpPr/>
            <p:nvPr/>
          </p:nvGrpSpPr>
          <p:grpSpPr>
            <a:xfrm>
              <a:off x="517817" y="1871198"/>
              <a:ext cx="1916201" cy="1988610"/>
              <a:chOff x="438060" y="1973213"/>
              <a:chExt cx="1916201" cy="1988610"/>
            </a:xfrm>
          </p:grpSpPr>
          <p:sp>
            <p:nvSpPr>
              <p:cNvPr id="6" name="Rounded Rectangle 5"/>
              <p:cNvSpPr/>
              <p:nvPr/>
            </p:nvSpPr>
            <p:spPr>
              <a:xfrm>
                <a:off x="738186" y="2327813"/>
                <a:ext cx="1371600" cy="533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cat1 name</a:t>
                </a:r>
                <a:endParaRPr lang="en-US" dirty="0"/>
              </a:p>
            </p:txBody>
          </p:sp>
          <p:sp>
            <p:nvSpPr>
              <p:cNvPr id="7" name="Rounded Rectangle 6"/>
              <p:cNvSpPr/>
              <p:nvPr/>
            </p:nvSpPr>
            <p:spPr>
              <a:xfrm>
                <a:off x="738186" y="3013613"/>
                <a:ext cx="1371600" cy="533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cat2 name</a:t>
                </a:r>
                <a:endParaRPr lang="en-US" dirty="0"/>
              </a:p>
            </p:txBody>
          </p:sp>
          <p:sp>
            <p:nvSpPr>
              <p:cNvPr id="8" name="Oval 7"/>
              <p:cNvSpPr/>
              <p:nvPr/>
            </p:nvSpPr>
            <p:spPr>
              <a:xfrm>
                <a:off x="438060" y="1973213"/>
                <a:ext cx="1916201" cy="1988610"/>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09713" y="931507"/>
              <a:ext cx="1916201" cy="646331"/>
            </a:xfrm>
            <a:prstGeom prst="rect">
              <a:avLst/>
            </a:prstGeom>
            <a:noFill/>
          </p:spPr>
          <p:txBody>
            <a:bodyPr wrap="square" rtlCol="0">
              <a:spAutoFit/>
            </a:bodyPr>
            <a:lstStyle/>
            <a:p>
              <a:pPr algn="ctr"/>
              <a:r>
                <a:rPr lang="en-SG" dirty="0" smtClean="0">
                  <a:solidFill>
                    <a:schemeClr val="accent4">
                      <a:lumMod val="50000"/>
                    </a:schemeClr>
                  </a:solidFill>
                </a:rPr>
                <a:t>Pre-grouping Categorization</a:t>
              </a:r>
              <a:endParaRPr lang="en-US" dirty="0">
                <a:solidFill>
                  <a:schemeClr val="accent4">
                    <a:lumMod val="50000"/>
                  </a:schemeClr>
                </a:solidFill>
              </a:endParaRPr>
            </a:p>
          </p:txBody>
        </p:sp>
      </p:grpSp>
      <p:grpSp>
        <p:nvGrpSpPr>
          <p:cNvPr id="25" name="Group 24"/>
          <p:cNvGrpSpPr/>
          <p:nvPr/>
        </p:nvGrpSpPr>
        <p:grpSpPr>
          <a:xfrm>
            <a:off x="2353840" y="1267507"/>
            <a:ext cx="5587571" cy="1601786"/>
            <a:chOff x="2353144" y="1447689"/>
            <a:chExt cx="6348698" cy="1868486"/>
          </a:xfrm>
        </p:grpSpPr>
        <p:grpSp>
          <p:nvGrpSpPr>
            <p:cNvPr id="20" name="Group 19"/>
            <p:cNvGrpSpPr/>
            <p:nvPr/>
          </p:nvGrpSpPr>
          <p:grpSpPr>
            <a:xfrm>
              <a:off x="3190875" y="1447689"/>
              <a:ext cx="5510967" cy="1868486"/>
              <a:chOff x="2816299" y="1570357"/>
              <a:chExt cx="5510967" cy="1868486"/>
            </a:xfrm>
          </p:grpSpPr>
          <p:grpSp>
            <p:nvGrpSpPr>
              <p:cNvPr id="18" name="Group 17"/>
              <p:cNvGrpSpPr/>
              <p:nvPr/>
            </p:nvGrpSpPr>
            <p:grpSpPr>
              <a:xfrm>
                <a:off x="2848274" y="2049251"/>
                <a:ext cx="5478992" cy="1389592"/>
                <a:chOff x="2816299" y="2276349"/>
                <a:chExt cx="5478992" cy="1389592"/>
              </a:xfrm>
            </p:grpSpPr>
            <p:sp>
              <p:nvSpPr>
                <p:cNvPr id="12" name="Rounded Rectangle 11"/>
                <p:cNvSpPr/>
                <p:nvPr/>
              </p:nvSpPr>
              <p:spPr>
                <a:xfrm>
                  <a:off x="2816299" y="3132541"/>
                  <a:ext cx="5469467" cy="533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dirty="0" smtClean="0"/>
                    <a:t>Combined name</a:t>
                  </a:r>
                  <a:endParaRPr lang="en-US" dirty="0"/>
                </a:p>
              </p:txBody>
            </p:sp>
            <p:sp>
              <p:nvSpPr>
                <p:cNvPr id="13" name="Rounded Rectangle 12"/>
                <p:cNvSpPr/>
                <p:nvPr/>
              </p:nvSpPr>
              <p:spPr>
                <a:xfrm>
                  <a:off x="2816299" y="2284816"/>
                  <a:ext cx="1371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item </a:t>
                  </a:r>
                  <a:r>
                    <a:rPr lang="en-US" dirty="0"/>
                    <a:t>title</a:t>
                  </a:r>
                </a:p>
              </p:txBody>
            </p:sp>
            <p:sp>
              <p:nvSpPr>
                <p:cNvPr id="14" name="Rounded Rectangle 13"/>
                <p:cNvSpPr/>
                <p:nvPr/>
              </p:nvSpPr>
              <p:spPr>
                <a:xfrm>
                  <a:off x="4314899" y="2276349"/>
                  <a:ext cx="1371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cat3 name</a:t>
                  </a:r>
                  <a:endParaRPr lang="en-US" dirty="0"/>
                </a:p>
              </p:txBody>
            </p:sp>
            <p:sp>
              <p:nvSpPr>
                <p:cNvPr id="15" name="Rounded Rectangle 14"/>
                <p:cNvSpPr/>
                <p:nvPr/>
              </p:nvSpPr>
              <p:spPr>
                <a:xfrm>
                  <a:off x="5788099" y="2276349"/>
                  <a:ext cx="1219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16" name="Rounded Rectangle 15"/>
                <p:cNvSpPr/>
                <p:nvPr/>
              </p:nvSpPr>
              <p:spPr>
                <a:xfrm>
                  <a:off x="7091119" y="2284816"/>
                  <a:ext cx="1194647"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brand</a:t>
                  </a:r>
                </a:p>
              </p:txBody>
            </p:sp>
            <p:sp>
              <p:nvSpPr>
                <p:cNvPr id="17" name="Right Brace 16"/>
                <p:cNvSpPr/>
                <p:nvPr/>
              </p:nvSpPr>
              <p:spPr>
                <a:xfrm rot="5400000">
                  <a:off x="5441495" y="231119"/>
                  <a:ext cx="228600" cy="547899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19" name="TextBox 18"/>
              <p:cNvSpPr txBox="1"/>
              <p:nvPr/>
            </p:nvSpPr>
            <p:spPr>
              <a:xfrm>
                <a:off x="2816299" y="1570357"/>
                <a:ext cx="5510967" cy="369332"/>
              </a:xfrm>
              <a:prstGeom prst="rect">
                <a:avLst/>
              </a:prstGeom>
              <a:noFill/>
            </p:spPr>
            <p:txBody>
              <a:bodyPr wrap="square" rtlCol="0">
                <a:spAutoFit/>
              </a:bodyPr>
              <a:lstStyle/>
              <a:p>
                <a:pPr algn="ctr"/>
                <a:r>
                  <a:rPr lang="en-SG" dirty="0" smtClean="0">
                    <a:solidFill>
                      <a:schemeClr val="accent5">
                        <a:lumMod val="75000"/>
                      </a:schemeClr>
                    </a:solidFill>
                  </a:rPr>
                  <a:t>Text Combination</a:t>
                </a:r>
                <a:endParaRPr lang="en-US" dirty="0">
                  <a:solidFill>
                    <a:schemeClr val="accent5">
                      <a:lumMod val="75000"/>
                    </a:schemeClr>
                  </a:solidFill>
                </a:endParaRPr>
              </a:p>
            </p:txBody>
          </p:sp>
        </p:grpSp>
        <p:sp>
          <p:nvSpPr>
            <p:cNvPr id="21" name="Right Arrow 20"/>
            <p:cNvSpPr/>
            <p:nvPr/>
          </p:nvSpPr>
          <p:spPr>
            <a:xfrm>
              <a:off x="2353144" y="2506549"/>
              <a:ext cx="609600" cy="428626"/>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3009114" y="2936389"/>
            <a:ext cx="4105515" cy="776720"/>
            <a:chOff x="3229728" y="3422673"/>
            <a:chExt cx="4783667" cy="1023334"/>
          </a:xfrm>
        </p:grpSpPr>
        <p:sp>
          <p:nvSpPr>
            <p:cNvPr id="22" name="Right Arrow 21"/>
            <p:cNvSpPr/>
            <p:nvPr/>
          </p:nvSpPr>
          <p:spPr>
            <a:xfrm rot="5400000">
              <a:off x="5389799" y="3440124"/>
              <a:ext cx="463527" cy="428626"/>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229728" y="3918859"/>
              <a:ext cx="4783667" cy="52714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SG" sz="2000" b="1" dirty="0" smtClean="0">
                  <a:solidFill>
                    <a:schemeClr val="accent6">
                      <a:lumMod val="75000"/>
                    </a:schemeClr>
                  </a:solidFill>
                </a:rPr>
                <a:t>LDA </a:t>
              </a:r>
              <a:r>
                <a:rPr lang="en-SG" sz="2000" b="1" dirty="0" smtClean="0">
                  <a:solidFill>
                    <a:schemeClr val="accent6">
                      <a:lumMod val="75000"/>
                    </a:schemeClr>
                  </a:solidFill>
                </a:rPr>
                <a:t>clustering &amp; Quality </a:t>
              </a:r>
              <a:r>
                <a:rPr lang="en-SG" sz="2000" b="1" dirty="0" smtClean="0">
                  <a:solidFill>
                    <a:schemeClr val="accent6">
                      <a:lumMod val="75000"/>
                    </a:schemeClr>
                  </a:solidFill>
                </a:rPr>
                <a:t>evaluation</a:t>
              </a:r>
            </a:p>
          </p:txBody>
        </p:sp>
      </p:grpSp>
      <mc:AlternateContent xmlns:mc="http://schemas.openxmlformats.org/markup-compatibility/2006" xmlns:a14="http://schemas.microsoft.com/office/drawing/2010/main">
        <mc:Choice Requires="a14">
          <p:sp>
            <p:nvSpPr>
              <p:cNvPr id="40" name="TextBox 39"/>
              <p:cNvSpPr txBox="1"/>
              <p:nvPr/>
            </p:nvSpPr>
            <p:spPr>
              <a:xfrm>
                <a:off x="6053637" y="8815568"/>
                <a:ext cx="560526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en-US" b="0" i="0" dirty="0" smtClean="0"/>
                        <m:t>total</m:t>
                      </m:r>
                      <m:r>
                        <m:rPr>
                          <m:nor/>
                        </m:rPr>
                        <a:rPr lang="en-US" b="0" i="0" dirty="0" smtClean="0"/>
                        <m:t> </m:t>
                      </m:r>
                      <m:r>
                        <m:rPr>
                          <m:nor/>
                        </m:rPr>
                        <a:rPr lang="en-US" b="0" i="0" dirty="0" smtClean="0"/>
                        <m:t>rating</m:t>
                      </m:r>
                      <m:r>
                        <a:rPr lang="en-US" b="0" i="1" dirty="0" smtClean="0">
                          <a:latin typeface="Cambria Math"/>
                          <a:ea typeface="Cambria Math"/>
                        </a:rPr>
                        <m:t>=</m:t>
                      </m:r>
                      <m:r>
                        <m:rPr>
                          <m:nor/>
                        </m:rPr>
                        <a:rPr lang="en-US" dirty="0"/>
                        <m:t>rating</m:t>
                      </m:r>
                      <m:r>
                        <m:rPr>
                          <m:nor/>
                        </m:rPr>
                        <a:rPr lang="en-US" dirty="0"/>
                        <m:t>_</m:t>
                      </m:r>
                      <m:r>
                        <m:rPr>
                          <m:nor/>
                        </m:rPr>
                        <a:rPr lang="en-US" dirty="0"/>
                        <m:t>good</m:t>
                      </m:r>
                      <m:r>
                        <a:rPr lang="en-US" i="1" dirty="0" smtClean="0">
                          <a:latin typeface="Cambria Math"/>
                          <a:ea typeface="Cambria Math"/>
                        </a:rPr>
                        <m:t>+</m:t>
                      </m:r>
                      <m:r>
                        <m:rPr>
                          <m:nor/>
                        </m:rPr>
                        <a:rPr lang="en-US" dirty="0"/>
                        <m:t>rating</m:t>
                      </m:r>
                      <m:r>
                        <m:rPr>
                          <m:nor/>
                        </m:rPr>
                        <a:rPr lang="en-US" dirty="0"/>
                        <m:t>_</m:t>
                      </m:r>
                      <m:r>
                        <m:rPr>
                          <m:nor/>
                        </m:rPr>
                        <a:rPr lang="en-US" b="0" i="0" dirty="0" smtClean="0"/>
                        <m:t>normal</m:t>
                      </m:r>
                      <m:r>
                        <a:rPr lang="en-US" i="1" dirty="0" smtClean="0">
                          <a:latin typeface="Cambria Math"/>
                          <a:ea typeface="Cambria Math"/>
                        </a:rPr>
                        <m:t>+</m:t>
                      </m:r>
                      <m:r>
                        <m:rPr>
                          <m:nor/>
                        </m:rPr>
                        <a:rPr lang="en-US" dirty="0"/>
                        <m:t>rating</m:t>
                      </m:r>
                      <m:r>
                        <m:rPr>
                          <m:nor/>
                        </m:rPr>
                        <a:rPr lang="en-US" dirty="0"/>
                        <m:t>_</m:t>
                      </m:r>
                      <m:r>
                        <m:rPr>
                          <m:nor/>
                        </m:rPr>
                        <a:rPr lang="en-US" b="0" i="0" dirty="0" smtClean="0"/>
                        <m:t>ba</m:t>
                      </m:r>
                      <m:r>
                        <m:rPr>
                          <m:nor/>
                        </m:rPr>
                        <a:rPr lang="en-US" dirty="0"/>
                        <m:t>d</m:t>
                      </m:r>
                    </m:oMath>
                  </m:oMathPara>
                </a14:m>
                <a:endParaRPr lang="en-US" dirty="0">
                  <a:latin typeface="+mj-lt"/>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053637" y="8815568"/>
                <a:ext cx="5605264" cy="369332"/>
              </a:xfrm>
              <a:prstGeom prst="rect">
                <a:avLst/>
              </a:prstGeom>
              <a:blipFill rotWithShape="1">
                <a:blip r:embed="rId3"/>
                <a:stretch>
                  <a:fillRect b="-8197"/>
                </a:stretch>
              </a:blipFill>
            </p:spPr>
            <p:txBody>
              <a:bodyPr/>
              <a:lstStyle/>
              <a:p>
                <a:r>
                  <a:rPr lang="en-US">
                    <a:noFill/>
                  </a:rPr>
                  <a:t> </a:t>
                </a:r>
              </a:p>
            </p:txBody>
          </p:sp>
        </mc:Fallback>
      </mc:AlternateContent>
      <p:grpSp>
        <p:nvGrpSpPr>
          <p:cNvPr id="67" name="Group 66"/>
          <p:cNvGrpSpPr/>
          <p:nvPr/>
        </p:nvGrpSpPr>
        <p:grpSpPr>
          <a:xfrm>
            <a:off x="7581035" y="3981832"/>
            <a:ext cx="863638" cy="2540353"/>
            <a:chOff x="-558838" y="3885349"/>
            <a:chExt cx="863638" cy="2540353"/>
          </a:xfrm>
        </p:grpSpPr>
        <p:sp>
          <p:nvSpPr>
            <p:cNvPr id="64" name="TextBox 63"/>
            <p:cNvSpPr txBox="1"/>
            <p:nvPr/>
          </p:nvSpPr>
          <p:spPr>
            <a:xfrm rot="10800000">
              <a:off x="-187643" y="3885349"/>
              <a:ext cx="492443" cy="2540353"/>
            </a:xfrm>
            <a:prstGeom prst="rect">
              <a:avLst/>
            </a:prstGeom>
            <a:noFill/>
            <a:ln w="28575">
              <a:solidFill>
                <a:schemeClr val="accent6">
                  <a:lumMod val="50000"/>
                </a:schemeClr>
              </a:solidFill>
            </a:ln>
          </p:spPr>
          <p:txBody>
            <a:bodyPr vert="vert270" wrap="square" rtlCol="0">
              <a:spAutoFit/>
            </a:bodyPr>
            <a:lstStyle/>
            <a:p>
              <a:pPr algn="ctr"/>
              <a:r>
                <a:rPr lang="en-SG" sz="2000" b="1" dirty="0" smtClean="0">
                  <a:solidFill>
                    <a:schemeClr val="accent6">
                      <a:lumMod val="50000"/>
                    </a:schemeClr>
                  </a:solidFill>
                </a:rPr>
                <a:t>K means clustering</a:t>
              </a:r>
              <a:endParaRPr lang="en-US" sz="2000" b="1" dirty="0">
                <a:solidFill>
                  <a:schemeClr val="accent6">
                    <a:lumMod val="50000"/>
                  </a:schemeClr>
                </a:solidFill>
              </a:endParaRPr>
            </a:p>
          </p:txBody>
        </p:sp>
        <p:sp>
          <p:nvSpPr>
            <p:cNvPr id="65" name="Right Arrow 64"/>
            <p:cNvSpPr/>
            <p:nvPr/>
          </p:nvSpPr>
          <p:spPr>
            <a:xfrm>
              <a:off x="-558838" y="4971595"/>
              <a:ext cx="351821" cy="36786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34374" y="3605560"/>
            <a:ext cx="7072942" cy="2872700"/>
            <a:chOff x="334374" y="3605560"/>
            <a:chExt cx="7072942" cy="2872700"/>
          </a:xfrm>
        </p:grpSpPr>
        <p:grpSp>
          <p:nvGrpSpPr>
            <p:cNvPr id="71" name="Group 70"/>
            <p:cNvGrpSpPr/>
            <p:nvPr/>
          </p:nvGrpSpPr>
          <p:grpSpPr>
            <a:xfrm>
              <a:off x="334374" y="4250729"/>
              <a:ext cx="7072942" cy="2227531"/>
              <a:chOff x="1070804" y="3992022"/>
              <a:chExt cx="7941988" cy="2455297"/>
            </a:xfrm>
          </p:grpSpPr>
          <p:grpSp>
            <p:nvGrpSpPr>
              <p:cNvPr id="66" name="Group 65"/>
              <p:cNvGrpSpPr/>
              <p:nvPr/>
            </p:nvGrpSpPr>
            <p:grpSpPr>
              <a:xfrm>
                <a:off x="1070804" y="3992022"/>
                <a:ext cx="7941988" cy="2455297"/>
                <a:chOff x="1070804" y="3992022"/>
                <a:chExt cx="7941988" cy="2455297"/>
              </a:xfrm>
            </p:grpSpPr>
            <p:grpSp>
              <p:nvGrpSpPr>
                <p:cNvPr id="60" name="Group 59"/>
                <p:cNvGrpSpPr/>
                <p:nvPr/>
              </p:nvGrpSpPr>
              <p:grpSpPr>
                <a:xfrm>
                  <a:off x="1285863" y="4222137"/>
                  <a:ext cx="3505712" cy="2201283"/>
                  <a:chOff x="374501" y="4373800"/>
                  <a:chExt cx="3505712" cy="2201283"/>
                </a:xfrm>
              </p:grpSpPr>
              <p:sp>
                <p:nvSpPr>
                  <p:cNvPr id="30" name="TextBox 29"/>
                  <p:cNvSpPr txBox="1"/>
                  <p:nvPr/>
                </p:nvSpPr>
                <p:spPr>
                  <a:xfrm>
                    <a:off x="1026146" y="6113418"/>
                    <a:ext cx="1485147" cy="461665"/>
                  </a:xfrm>
                  <a:prstGeom prst="rect">
                    <a:avLst/>
                  </a:prstGeom>
                  <a:noFill/>
                </p:spPr>
                <p:txBody>
                  <a:bodyPr wrap="square" rtlCol="0">
                    <a:spAutoFit/>
                  </a:bodyPr>
                  <a:lstStyle/>
                  <a:p>
                    <a:pPr algn="ctr"/>
                    <a:r>
                      <a:rPr lang="en-SG" sz="2400" b="1" dirty="0" smtClean="0">
                        <a:solidFill>
                          <a:srgbClr val="FF6699"/>
                        </a:solidFill>
                      </a:rPr>
                      <a:t>Sales</a:t>
                    </a:r>
                    <a:endParaRPr lang="en-US" sz="2400" b="1" dirty="0">
                      <a:solidFill>
                        <a:srgbClr val="FF6699"/>
                      </a:solidFill>
                    </a:endParaRPr>
                  </a:p>
                </p:txBody>
              </p:sp>
              <mc:AlternateContent xmlns:mc="http://schemas.openxmlformats.org/markup-compatibility/2006" xmlns:a14="http://schemas.microsoft.com/office/drawing/2010/main">
                <mc:Choice Requires="a14">
                  <p:sp>
                    <p:nvSpPr>
                      <p:cNvPr id="45" name="Rounded Rectangle 44"/>
                      <p:cNvSpPr/>
                      <p:nvPr/>
                    </p:nvSpPr>
                    <p:spPr>
                      <a:xfrm>
                        <a:off x="379039" y="4373800"/>
                        <a:ext cx="1701471" cy="533400"/>
                      </a:xfrm>
                      <a:prstGeom prst="roundRect">
                        <a:avLst/>
                      </a:prstGeom>
                      <a:solidFill>
                        <a:srgbClr val="FF6699"/>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SG" sz="1600"/>
                                <m:t>o</m:t>
                              </m:r>
                              <m:r>
                                <m:rPr>
                                  <m:nor/>
                                </m:rPr>
                                <a:rPr lang="en-SG" sz="1600" dirty="0"/>
                                <m:t>rder</m:t>
                              </m:r>
                              <m:r>
                                <m:rPr>
                                  <m:nor/>
                                </m:rPr>
                                <a:rPr lang="en-SG" sz="1600" dirty="0"/>
                                <m:t>_</m:t>
                              </m:r>
                              <m:r>
                                <m:rPr>
                                  <m:nor/>
                                </m:rPr>
                                <a:rPr lang="en-SG" sz="1600" dirty="0"/>
                                <m:t>amount</m:t>
                              </m:r>
                            </m:oMath>
                          </m:oMathPara>
                        </a14:m>
                        <a:endParaRPr lang="en-US" dirty="0"/>
                      </a:p>
                    </p:txBody>
                  </p:sp>
                </mc:Choice>
                <mc:Fallback xmlns="">
                  <p:sp>
                    <p:nvSpPr>
                      <p:cNvPr id="45" name="Rounded Rectangle 44"/>
                      <p:cNvSpPr>
                        <a:spLocks noRot="1" noChangeAspect="1" noMove="1" noResize="1" noEditPoints="1" noAdjustHandles="1" noChangeArrowheads="1" noChangeShapeType="1" noTextEdit="1"/>
                      </p:cNvSpPr>
                      <p:nvPr/>
                    </p:nvSpPr>
                    <p:spPr>
                      <a:xfrm>
                        <a:off x="379039" y="4373800"/>
                        <a:ext cx="1701471" cy="533400"/>
                      </a:xfrm>
                      <a:prstGeom prst="round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ounded Rectangle 45"/>
                      <p:cNvSpPr/>
                      <p:nvPr/>
                    </p:nvSpPr>
                    <p:spPr>
                      <a:xfrm>
                        <a:off x="374501" y="4994586"/>
                        <a:ext cx="1701471" cy="533400"/>
                      </a:xfrm>
                      <a:prstGeom prst="roundRect">
                        <a:avLst/>
                      </a:prstGeom>
                      <a:solidFill>
                        <a:srgbClr val="FF6699"/>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SG" sz="1600" dirty="0">
                                  <a:latin typeface="Cambria Math"/>
                                  <a:ea typeface="Cambria Math"/>
                                </a:rPr>
                                <m:t>o</m:t>
                              </m:r>
                              <m:r>
                                <m:rPr>
                                  <m:nor/>
                                </m:rPr>
                                <a:rPr lang="en-SG" sz="1600" dirty="0"/>
                                <m:t>rder</m:t>
                              </m:r>
                              <m:r>
                                <m:rPr>
                                  <m:nor/>
                                </m:rPr>
                                <a:rPr lang="en-SG" sz="1600" dirty="0"/>
                                <m:t>_</m:t>
                              </m:r>
                              <m:r>
                                <m:rPr>
                                  <m:nor/>
                                </m:rPr>
                                <a:rPr lang="en-SG" sz="1600" dirty="0"/>
                                <m:t>price</m:t>
                              </m:r>
                            </m:oMath>
                          </m:oMathPara>
                        </a14:m>
                        <a:endParaRPr lang="en-US" dirty="0"/>
                      </a:p>
                    </p:txBody>
                  </p:sp>
                </mc:Choice>
                <mc:Fallback xmlns="">
                  <p:sp>
                    <p:nvSpPr>
                      <p:cNvPr id="46" name="Rounded Rectangle 45"/>
                      <p:cNvSpPr>
                        <a:spLocks noRot="1" noChangeAspect="1" noMove="1" noResize="1" noEditPoints="1" noAdjustHandles="1" noChangeArrowheads="1" noChangeShapeType="1" noTextEdit="1"/>
                      </p:cNvSpPr>
                      <p:nvPr/>
                    </p:nvSpPr>
                    <p:spPr>
                      <a:xfrm>
                        <a:off x="374501" y="4994586"/>
                        <a:ext cx="1701471" cy="533400"/>
                      </a:xfrm>
                      <a:prstGeom prst="round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le 47"/>
                      <p:cNvSpPr/>
                      <p:nvPr/>
                    </p:nvSpPr>
                    <p:spPr>
                      <a:xfrm>
                        <a:off x="374502" y="5616175"/>
                        <a:ext cx="2436997" cy="533400"/>
                      </a:xfrm>
                      <a:prstGeom prst="roundRect">
                        <a:avLst/>
                      </a:prstGeom>
                      <a:solidFill>
                        <a:srgbClr val="FF6699"/>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SG" sz="1600" dirty="0"/>
                                <m:t>price</m:t>
                              </m:r>
                              <m:r>
                                <m:rPr>
                                  <m:nor/>
                                </m:rPr>
                                <a:rPr lang="en-SG" sz="1600" dirty="0"/>
                                <m:t>_</m:t>
                              </m:r>
                              <m:r>
                                <m:rPr>
                                  <m:nor/>
                                </m:rPr>
                                <a:rPr lang="en-SG" sz="1600" dirty="0"/>
                                <m:t>before</m:t>
                              </m:r>
                              <m:r>
                                <m:rPr>
                                  <m:nor/>
                                </m:rPr>
                                <a:rPr lang="en-SG" sz="1600" dirty="0"/>
                                <m:t>_</m:t>
                              </m:r>
                              <m:r>
                                <m:rPr>
                                  <m:nor/>
                                </m:rPr>
                                <a:rPr lang="en-SG" sz="1600" dirty="0"/>
                                <m:t>discount</m:t>
                              </m:r>
                            </m:oMath>
                          </m:oMathPara>
                        </a14:m>
                        <a:endParaRPr lang="en-US" sz="1600" dirty="0"/>
                      </a:p>
                    </p:txBody>
                  </p:sp>
                </mc:Choice>
                <mc:Fallback xmlns="">
                  <p:sp>
                    <p:nvSpPr>
                      <p:cNvPr id="48" name="Rounded Rectangle 47"/>
                      <p:cNvSpPr>
                        <a:spLocks noRot="1" noChangeAspect="1" noMove="1" noResize="1" noEditPoints="1" noAdjustHandles="1" noChangeArrowheads="1" noChangeShapeType="1" noTextEdit="1"/>
                      </p:cNvSpPr>
                      <p:nvPr/>
                    </p:nvSpPr>
                    <p:spPr>
                      <a:xfrm>
                        <a:off x="374502" y="5616175"/>
                        <a:ext cx="2436997" cy="533400"/>
                      </a:xfrm>
                      <a:prstGeom prst="round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ounded Rectangle 48"/>
                      <p:cNvSpPr/>
                      <p:nvPr/>
                    </p:nvSpPr>
                    <p:spPr>
                      <a:xfrm>
                        <a:off x="2178742" y="4994586"/>
                        <a:ext cx="1701471" cy="533400"/>
                      </a:xfrm>
                      <a:prstGeom prst="roundRect">
                        <a:avLst/>
                      </a:prstGeom>
                      <a:solidFill>
                        <a:srgbClr val="FF6699"/>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SG" sz="1600" dirty="0"/>
                                <m:t>price</m:t>
                              </m:r>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2178742" y="4994586"/>
                        <a:ext cx="1701471" cy="533400"/>
                      </a:xfrm>
                      <a:prstGeom prst="roundRect">
                        <a:avLst/>
                      </a:prstGeom>
                      <a:blipFill rotWithShape="1">
                        <a:blip r:embed="rId7"/>
                        <a:stretch>
                          <a:fillRect/>
                        </a:stretch>
                      </a:blipFill>
                    </p:spPr>
                    <p:txBody>
                      <a:bodyPr/>
                      <a:lstStyle/>
                      <a:p>
                        <a:r>
                          <a:rPr lang="en-US">
                            <a:noFill/>
                          </a:rPr>
                          <a:t> </a:t>
                        </a:r>
                      </a:p>
                    </p:txBody>
                  </p:sp>
                </mc:Fallback>
              </mc:AlternateContent>
            </p:grpSp>
            <p:grpSp>
              <p:nvGrpSpPr>
                <p:cNvPr id="61" name="Group 60"/>
                <p:cNvGrpSpPr/>
                <p:nvPr/>
              </p:nvGrpSpPr>
              <p:grpSpPr>
                <a:xfrm>
                  <a:off x="5334515" y="4222137"/>
                  <a:ext cx="3524234" cy="2201058"/>
                  <a:chOff x="4427232" y="4401975"/>
                  <a:chExt cx="3524234" cy="2201058"/>
                </a:xfrm>
              </p:grpSpPr>
              <p:sp>
                <p:nvSpPr>
                  <p:cNvPr id="38" name="TextBox 37"/>
                  <p:cNvSpPr txBox="1"/>
                  <p:nvPr/>
                </p:nvSpPr>
                <p:spPr>
                  <a:xfrm>
                    <a:off x="5237955" y="6141368"/>
                    <a:ext cx="2024078" cy="461665"/>
                  </a:xfrm>
                  <a:prstGeom prst="rect">
                    <a:avLst/>
                  </a:prstGeom>
                  <a:noFill/>
                </p:spPr>
                <p:txBody>
                  <a:bodyPr wrap="square" rtlCol="0">
                    <a:spAutoFit/>
                  </a:bodyPr>
                  <a:lstStyle/>
                  <a:p>
                    <a:pPr algn="ctr"/>
                    <a:r>
                      <a:rPr lang="en-SG" sz="2400" b="1" dirty="0" smtClean="0">
                        <a:solidFill>
                          <a:srgbClr val="800080"/>
                        </a:solidFill>
                      </a:rPr>
                      <a:t>Popularity</a:t>
                    </a:r>
                    <a:endParaRPr lang="en-US" sz="2400" b="1" dirty="0">
                      <a:solidFill>
                        <a:srgbClr val="800080"/>
                      </a:solidFill>
                    </a:endParaRPr>
                  </a:p>
                </p:txBody>
              </p:sp>
              <mc:AlternateContent xmlns:mc="http://schemas.openxmlformats.org/markup-compatibility/2006" xmlns:a14="http://schemas.microsoft.com/office/drawing/2010/main">
                <mc:Choice Requires="a14">
                  <p:sp>
                    <p:nvSpPr>
                      <p:cNvPr id="55" name="Rounded Rectangle 54"/>
                      <p:cNvSpPr/>
                      <p:nvPr/>
                    </p:nvSpPr>
                    <p:spPr>
                      <a:xfrm>
                        <a:off x="4431770" y="4401975"/>
                        <a:ext cx="1701471" cy="533400"/>
                      </a:xfrm>
                      <a:prstGeom prst="roundRect">
                        <a:avLst/>
                      </a:prstGeom>
                      <a:solidFill>
                        <a:srgbClr val="7030A0"/>
                      </a:solidFill>
                      <a:ln>
                        <a:solidFill>
                          <a:srgbClr val="66006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sz="1600" dirty="0"/>
                                <m:t>rating</m:t>
                              </m:r>
                              <m:r>
                                <m:rPr>
                                  <m:nor/>
                                </m:rPr>
                                <a:rPr lang="en-US" sz="1600" dirty="0"/>
                                <m:t>_</m:t>
                              </m:r>
                              <m:r>
                                <m:rPr>
                                  <m:nor/>
                                </m:rPr>
                                <a:rPr lang="en-US" sz="1600" dirty="0"/>
                                <m:t>normal</m:t>
                              </m:r>
                            </m:oMath>
                          </m:oMathPara>
                        </a14:m>
                        <a:endParaRPr lang="en-US" dirty="0"/>
                      </a:p>
                    </p:txBody>
                  </p:sp>
                </mc:Choice>
                <mc:Fallback xmlns="">
                  <p:sp>
                    <p:nvSpPr>
                      <p:cNvPr id="55" name="Rounded Rectangle 54"/>
                      <p:cNvSpPr>
                        <a:spLocks noRot="1" noChangeAspect="1" noMove="1" noResize="1" noEditPoints="1" noAdjustHandles="1" noChangeArrowheads="1" noChangeShapeType="1" noTextEdit="1"/>
                      </p:cNvSpPr>
                      <p:nvPr/>
                    </p:nvSpPr>
                    <p:spPr>
                      <a:xfrm>
                        <a:off x="4431770" y="4401975"/>
                        <a:ext cx="1701471" cy="533400"/>
                      </a:xfrm>
                      <a:prstGeom prst="roundRect">
                        <a:avLst/>
                      </a:prstGeom>
                      <a:blipFill rotWithShape="1">
                        <a:blip r:embed="rId8"/>
                        <a:stretch>
                          <a:fillRect/>
                        </a:stretch>
                      </a:blipFill>
                      <a:ln>
                        <a:solidFill>
                          <a:srgbClr val="66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ounded Rectangle 55"/>
                      <p:cNvSpPr/>
                      <p:nvPr/>
                    </p:nvSpPr>
                    <p:spPr>
                      <a:xfrm>
                        <a:off x="4427232" y="5022761"/>
                        <a:ext cx="1701471" cy="533400"/>
                      </a:xfrm>
                      <a:prstGeom prst="roundRect">
                        <a:avLst/>
                      </a:prstGeom>
                      <a:solidFill>
                        <a:srgbClr val="7030A0"/>
                      </a:solidFill>
                      <a:ln>
                        <a:solidFill>
                          <a:srgbClr val="66006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sz="1600" dirty="0"/>
                                <m:t>clicks</m:t>
                              </m:r>
                            </m:oMath>
                          </m:oMathPara>
                        </a14:m>
                        <a:endParaRPr lang="en-US" dirty="0"/>
                      </a:p>
                    </p:txBody>
                  </p:sp>
                </mc:Choice>
                <mc:Fallback xmlns="">
                  <p:sp>
                    <p:nvSpPr>
                      <p:cNvPr id="56" name="Rounded Rectangle 55"/>
                      <p:cNvSpPr>
                        <a:spLocks noRot="1" noChangeAspect="1" noMove="1" noResize="1" noEditPoints="1" noAdjustHandles="1" noChangeArrowheads="1" noChangeShapeType="1" noTextEdit="1"/>
                      </p:cNvSpPr>
                      <p:nvPr/>
                    </p:nvSpPr>
                    <p:spPr>
                      <a:xfrm>
                        <a:off x="4427232" y="5022761"/>
                        <a:ext cx="1701471" cy="533400"/>
                      </a:xfrm>
                      <a:prstGeom prst="roundRect">
                        <a:avLst/>
                      </a:prstGeom>
                      <a:blipFill rotWithShape="1">
                        <a:blip r:embed="rId9"/>
                        <a:stretch>
                          <a:fillRect/>
                        </a:stretch>
                      </a:blipFill>
                      <a:ln>
                        <a:solidFill>
                          <a:srgbClr val="66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ounded Rectangle 56"/>
                      <p:cNvSpPr/>
                      <p:nvPr/>
                    </p:nvSpPr>
                    <p:spPr>
                      <a:xfrm>
                        <a:off x="6249995" y="4401975"/>
                        <a:ext cx="1701471" cy="533400"/>
                      </a:xfrm>
                      <a:prstGeom prst="roundRect">
                        <a:avLst/>
                      </a:prstGeom>
                      <a:solidFill>
                        <a:srgbClr val="7030A0"/>
                      </a:solidFill>
                      <a:ln>
                        <a:solidFill>
                          <a:srgbClr val="66006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sz="1600" dirty="0"/>
                                <m:t>rating</m:t>
                              </m:r>
                              <m:r>
                                <m:rPr>
                                  <m:nor/>
                                </m:rPr>
                                <a:rPr lang="en-US" sz="1600" dirty="0"/>
                                <m:t>_</m:t>
                              </m:r>
                              <m:r>
                                <m:rPr>
                                  <m:nor/>
                                </m:rPr>
                                <a:rPr lang="en-US" sz="1600" dirty="0"/>
                                <m:t>good</m:t>
                              </m:r>
                            </m:oMath>
                          </m:oMathPara>
                        </a14:m>
                        <a:endParaRPr lang="en-US" dirty="0"/>
                      </a:p>
                    </p:txBody>
                  </p:sp>
                </mc:Choice>
                <mc:Fallback xmlns="">
                  <p:sp>
                    <p:nvSpPr>
                      <p:cNvPr id="57" name="Rounded Rectangle 56"/>
                      <p:cNvSpPr>
                        <a:spLocks noRot="1" noChangeAspect="1" noMove="1" noResize="1" noEditPoints="1" noAdjustHandles="1" noChangeArrowheads="1" noChangeShapeType="1" noTextEdit="1"/>
                      </p:cNvSpPr>
                      <p:nvPr/>
                    </p:nvSpPr>
                    <p:spPr>
                      <a:xfrm>
                        <a:off x="6249995" y="4401975"/>
                        <a:ext cx="1701471" cy="533400"/>
                      </a:xfrm>
                      <a:prstGeom prst="roundRect">
                        <a:avLst/>
                      </a:prstGeom>
                      <a:blipFill rotWithShape="1">
                        <a:blip r:embed="rId10"/>
                        <a:stretch>
                          <a:fillRect/>
                        </a:stretch>
                      </a:blipFill>
                      <a:ln>
                        <a:solidFill>
                          <a:srgbClr val="66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ounded Rectangle 57"/>
                      <p:cNvSpPr/>
                      <p:nvPr/>
                    </p:nvSpPr>
                    <p:spPr>
                      <a:xfrm>
                        <a:off x="6231473" y="5644350"/>
                        <a:ext cx="1709938" cy="533400"/>
                      </a:xfrm>
                      <a:prstGeom prst="roundRect">
                        <a:avLst/>
                      </a:prstGeom>
                      <a:solidFill>
                        <a:srgbClr val="7030A0"/>
                      </a:solidFill>
                      <a:ln>
                        <a:solidFill>
                          <a:srgbClr val="66006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SG" sz="1600" dirty="0"/>
                                <m:t>liked</m:t>
                              </m:r>
                              <m:r>
                                <m:rPr>
                                  <m:nor/>
                                </m:rPr>
                                <a:rPr lang="en-SG" sz="1600" dirty="0"/>
                                <m:t>_</m:t>
                              </m:r>
                              <m:r>
                                <m:rPr>
                                  <m:nor/>
                                </m:rPr>
                                <a:rPr lang="en-SG" sz="1600" dirty="0"/>
                                <m:t>count</m:t>
                              </m:r>
                            </m:oMath>
                          </m:oMathPara>
                        </a14:m>
                        <a:endParaRPr lang="en-US" dirty="0"/>
                      </a:p>
                    </p:txBody>
                  </p:sp>
                </mc:Choice>
                <mc:Fallback xmlns="">
                  <p:sp>
                    <p:nvSpPr>
                      <p:cNvPr id="58" name="Rounded Rectangle 57"/>
                      <p:cNvSpPr>
                        <a:spLocks noRot="1" noChangeAspect="1" noMove="1" noResize="1" noEditPoints="1" noAdjustHandles="1" noChangeArrowheads="1" noChangeShapeType="1" noTextEdit="1"/>
                      </p:cNvSpPr>
                      <p:nvPr/>
                    </p:nvSpPr>
                    <p:spPr>
                      <a:xfrm>
                        <a:off x="6231473" y="5644350"/>
                        <a:ext cx="1709938" cy="533400"/>
                      </a:xfrm>
                      <a:prstGeom prst="roundRect">
                        <a:avLst/>
                      </a:prstGeom>
                      <a:blipFill rotWithShape="1">
                        <a:blip r:embed="rId11"/>
                        <a:stretch>
                          <a:fillRect/>
                        </a:stretch>
                      </a:blipFill>
                      <a:ln>
                        <a:solidFill>
                          <a:srgbClr val="66006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le 58"/>
                      <p:cNvSpPr/>
                      <p:nvPr/>
                    </p:nvSpPr>
                    <p:spPr>
                      <a:xfrm>
                        <a:off x="6231473" y="5022761"/>
                        <a:ext cx="1701471" cy="533400"/>
                      </a:xfrm>
                      <a:prstGeom prst="roundRect">
                        <a:avLst/>
                      </a:prstGeom>
                      <a:solidFill>
                        <a:srgbClr val="7030A0"/>
                      </a:solidFill>
                      <a:ln>
                        <a:solidFill>
                          <a:srgbClr val="66006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SG" sz="1600" dirty="0"/>
                                <m:t>views</m:t>
                              </m:r>
                            </m:oMath>
                          </m:oMathPara>
                        </a14:m>
                        <a:endParaRPr lang="en-US" dirty="0"/>
                      </a:p>
                    </p:txBody>
                  </p:sp>
                </mc:Choice>
                <mc:Fallback xmlns="">
                  <p:sp>
                    <p:nvSpPr>
                      <p:cNvPr id="59" name="Rounded Rectangle 58"/>
                      <p:cNvSpPr>
                        <a:spLocks noRot="1" noChangeAspect="1" noMove="1" noResize="1" noEditPoints="1" noAdjustHandles="1" noChangeArrowheads="1" noChangeShapeType="1" noTextEdit="1"/>
                      </p:cNvSpPr>
                      <p:nvPr/>
                    </p:nvSpPr>
                    <p:spPr>
                      <a:xfrm>
                        <a:off x="6231473" y="5022761"/>
                        <a:ext cx="1701471" cy="533400"/>
                      </a:xfrm>
                      <a:prstGeom prst="roundRect">
                        <a:avLst/>
                      </a:prstGeom>
                      <a:blipFill rotWithShape="1">
                        <a:blip r:embed="rId12"/>
                        <a:stretch>
                          <a:fillRect/>
                        </a:stretch>
                      </a:blipFill>
                      <a:ln>
                        <a:solidFill>
                          <a:srgbClr val="660066"/>
                        </a:solidFill>
                      </a:ln>
                    </p:spPr>
                    <p:txBody>
                      <a:bodyPr/>
                      <a:lstStyle/>
                      <a:p>
                        <a:r>
                          <a:rPr lang="en-US">
                            <a:noFill/>
                          </a:rPr>
                          <a:t> </a:t>
                        </a:r>
                      </a:p>
                    </p:txBody>
                  </p:sp>
                </mc:Fallback>
              </mc:AlternateContent>
            </p:grpSp>
            <p:sp>
              <p:nvSpPr>
                <p:cNvPr id="62" name="Rectangle 61"/>
                <p:cNvSpPr/>
                <p:nvPr/>
              </p:nvSpPr>
              <p:spPr>
                <a:xfrm>
                  <a:off x="1070804" y="3992022"/>
                  <a:ext cx="7941988" cy="245529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8" name="Rounded Rectangle 67"/>
                  <p:cNvSpPr/>
                  <p:nvPr/>
                </p:nvSpPr>
                <p:spPr>
                  <a:xfrm>
                    <a:off x="3524258" y="4222137"/>
                    <a:ext cx="1701471" cy="533400"/>
                  </a:xfrm>
                  <a:prstGeom prst="roundRect">
                    <a:avLst/>
                  </a:prstGeom>
                  <a:solidFill>
                    <a:srgbClr val="7030A0"/>
                  </a:solidFill>
                  <a:ln>
                    <a:solidFill>
                      <a:srgbClr val="66006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sz="1600" dirty="0"/>
                            <m:t>rating</m:t>
                          </m:r>
                          <m:r>
                            <m:rPr>
                              <m:nor/>
                            </m:rPr>
                            <a:rPr lang="en-US" sz="1600" dirty="0"/>
                            <m:t>_</m:t>
                          </m:r>
                          <m:r>
                            <m:rPr>
                              <m:nor/>
                            </m:rPr>
                            <a:rPr lang="en-US" sz="1600" dirty="0"/>
                            <m:t>bad</m:t>
                          </m:r>
                        </m:oMath>
                      </m:oMathPara>
                    </a14:m>
                    <a:endParaRPr lang="en-US" dirty="0"/>
                  </a:p>
                </p:txBody>
              </p:sp>
            </mc:Choice>
            <mc:Fallback xmlns="">
              <p:sp>
                <p:nvSpPr>
                  <p:cNvPr id="68" name="Rounded Rectangle 67"/>
                  <p:cNvSpPr>
                    <a:spLocks noRot="1" noChangeAspect="1" noMove="1" noResize="1" noEditPoints="1" noAdjustHandles="1" noChangeArrowheads="1" noChangeShapeType="1" noTextEdit="1"/>
                  </p:cNvSpPr>
                  <p:nvPr/>
                </p:nvSpPr>
                <p:spPr>
                  <a:xfrm>
                    <a:off x="3524258" y="4222137"/>
                    <a:ext cx="1701471" cy="533400"/>
                  </a:xfrm>
                  <a:prstGeom prst="roundRect">
                    <a:avLst/>
                  </a:prstGeom>
                  <a:blipFill rotWithShape="1">
                    <a:blip r:embed="rId13"/>
                    <a:stretch>
                      <a:fillRect/>
                    </a:stretch>
                  </a:blipFill>
                  <a:ln>
                    <a:solidFill>
                      <a:srgbClr val="660066"/>
                    </a:solidFill>
                  </a:ln>
                </p:spPr>
                <p:txBody>
                  <a:bodyPr/>
                  <a:lstStyle/>
                  <a:p>
                    <a:r>
                      <a:rPr lang="en-US">
                        <a:noFill/>
                      </a:rPr>
                      <a:t> </a:t>
                    </a:r>
                  </a:p>
                </p:txBody>
              </p:sp>
            </mc:Fallback>
          </mc:AlternateContent>
        </p:grpSp>
        <p:sp>
          <p:nvSpPr>
            <p:cNvPr id="72" name="Right Arrow 71"/>
            <p:cNvSpPr/>
            <p:nvPr/>
          </p:nvSpPr>
          <p:spPr>
            <a:xfrm rot="5400000">
              <a:off x="1024578" y="3690096"/>
              <a:ext cx="536517" cy="367446"/>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436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up)">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838200"/>
          </a:xfrm>
        </p:spPr>
        <p:txBody>
          <a:bodyPr>
            <a:normAutofit/>
          </a:bodyPr>
          <a:lstStyle/>
          <a:p>
            <a:r>
              <a:rPr lang="en-SG" sz="3600" dirty="0">
                <a:solidFill>
                  <a:schemeClr val="accent3">
                    <a:lumMod val="50000"/>
                  </a:schemeClr>
                </a:solidFill>
              </a:rPr>
              <a:t>Summary of </a:t>
            </a:r>
            <a:r>
              <a:rPr lang="en-SG" sz="3600" dirty="0" smtClean="0">
                <a:solidFill>
                  <a:schemeClr val="accent3">
                    <a:lumMod val="50000"/>
                  </a:schemeClr>
                </a:solidFill>
              </a:rPr>
              <a:t>Variables</a:t>
            </a:r>
            <a:endParaRPr lang="en-US" sz="3600" dirty="0">
              <a:solidFill>
                <a:schemeClr val="accent3">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50296797"/>
              </p:ext>
            </p:extLst>
          </p:nvPr>
        </p:nvGraphicFramePr>
        <p:xfrm>
          <a:off x="275653" y="838200"/>
          <a:ext cx="8715947" cy="5181600"/>
        </p:xfrm>
        <a:graphic>
          <a:graphicData uri="http://schemas.openxmlformats.org/drawingml/2006/table">
            <a:tbl>
              <a:tblPr firstRow="1" bandRow="1">
                <a:tableStyleId>{5940675A-B579-460E-94D1-54222C63F5DA}</a:tableStyleId>
              </a:tblPr>
              <a:tblGrid>
                <a:gridCol w="2088261"/>
                <a:gridCol w="1638110"/>
                <a:gridCol w="1475930"/>
                <a:gridCol w="1600200"/>
                <a:gridCol w="1913446"/>
              </a:tblGrid>
              <a:tr h="532504">
                <a:tc>
                  <a:txBody>
                    <a:bodyPr/>
                    <a:lstStyle/>
                    <a:p>
                      <a:r>
                        <a:rPr lang="en-SG" sz="1800" b="1" strike="noStrike" kern="1200" dirty="0" smtClean="0">
                          <a:solidFill>
                            <a:schemeClr val="bg1"/>
                          </a:solidFill>
                        </a:rPr>
                        <a:t>Baby /</a:t>
                      </a:r>
                    </a:p>
                    <a:p>
                      <a:r>
                        <a:rPr lang="en-SG" sz="1800" b="1" strike="noStrike" kern="1200" dirty="0" smtClean="0">
                          <a:solidFill>
                            <a:schemeClr val="bg1"/>
                          </a:solidFill>
                        </a:rPr>
                        <a:t>Home</a:t>
                      </a:r>
                      <a:endParaRPr lang="en-US" sz="1800" b="1" strike="noStrike" kern="1200" dirty="0">
                        <a:solidFill>
                          <a:schemeClr val="bg1"/>
                        </a:solidFill>
                        <a:latin typeface="+mn-lt"/>
                        <a:ea typeface="+mn-ea"/>
                        <a:cs typeface="+mn-cs"/>
                      </a:endParaRPr>
                    </a:p>
                  </a:txBody>
                  <a:tcPr marT="0" marB="0">
                    <a:solidFill>
                      <a:schemeClr val="accent3">
                        <a:lumMod val="50000"/>
                      </a:schemeClr>
                    </a:solidFill>
                  </a:tcPr>
                </a:tc>
                <a:tc>
                  <a:txBody>
                    <a:bodyPr/>
                    <a:lstStyle/>
                    <a:p>
                      <a:r>
                        <a:rPr lang="en-US" sz="1800" b="1" strike="sngStrike" kern="1200" dirty="0" err="1" smtClean="0">
                          <a:solidFill>
                            <a:schemeClr val="bg1"/>
                          </a:solidFill>
                        </a:rPr>
                        <a:t>BabyDescript</a:t>
                      </a:r>
                      <a:r>
                        <a:rPr lang="en-US" sz="1800" b="1" strike="sngStrike" kern="1200" dirty="0" smtClean="0">
                          <a:solidFill>
                            <a:schemeClr val="bg1"/>
                          </a:solidFill>
                        </a:rPr>
                        <a:t> /</a:t>
                      </a:r>
                    </a:p>
                    <a:p>
                      <a:r>
                        <a:rPr lang="en-US" sz="1800" b="1" strike="sngStrike" kern="1200" dirty="0" err="1" smtClean="0">
                          <a:solidFill>
                            <a:schemeClr val="bg1"/>
                          </a:solidFill>
                        </a:rPr>
                        <a:t>HomeDescript</a:t>
                      </a:r>
                      <a:endParaRPr lang="en-US" sz="1800" b="1" strike="sngStrike" kern="1200" dirty="0">
                        <a:solidFill>
                          <a:schemeClr val="bg1"/>
                        </a:solidFill>
                        <a:latin typeface="+mn-lt"/>
                        <a:ea typeface="+mn-ea"/>
                        <a:cs typeface="+mn-cs"/>
                      </a:endParaRPr>
                    </a:p>
                  </a:txBody>
                  <a:tcPr marT="0" marB="0">
                    <a:solidFill>
                      <a:schemeClr val="accent3">
                        <a:lumMod val="50000"/>
                      </a:schemeClr>
                    </a:solidFill>
                  </a:tcPr>
                </a:tc>
                <a:tc>
                  <a:txBody>
                    <a:bodyPr/>
                    <a:lstStyle/>
                    <a:p>
                      <a:r>
                        <a:rPr lang="en-US" sz="1800" b="1" strike="noStrike" kern="1200" dirty="0" err="1" smtClean="0">
                          <a:solidFill>
                            <a:schemeClr val="bg1"/>
                          </a:solidFill>
                        </a:rPr>
                        <a:t>BabySales</a:t>
                      </a:r>
                      <a:r>
                        <a:rPr lang="en-US" sz="1800" b="1" strike="noStrike" kern="1200" dirty="0" smtClean="0">
                          <a:solidFill>
                            <a:schemeClr val="bg1"/>
                          </a:solidFill>
                        </a:rPr>
                        <a:t>/</a:t>
                      </a:r>
                    </a:p>
                    <a:p>
                      <a:r>
                        <a:rPr lang="en-US" sz="1800" b="1" strike="noStrike" kern="1200" dirty="0" err="1" smtClean="0">
                          <a:solidFill>
                            <a:schemeClr val="bg1"/>
                          </a:solidFill>
                        </a:rPr>
                        <a:t>HomeSales</a:t>
                      </a:r>
                      <a:endParaRPr lang="en-US" sz="1800" b="1" strike="noStrike" kern="1200" dirty="0">
                        <a:solidFill>
                          <a:schemeClr val="bg1"/>
                        </a:solidFill>
                        <a:latin typeface="+mn-lt"/>
                        <a:ea typeface="+mn-ea"/>
                        <a:cs typeface="+mn-cs"/>
                      </a:endParaRPr>
                    </a:p>
                  </a:txBody>
                  <a:tcPr marT="0" marB="0">
                    <a:solidFill>
                      <a:schemeClr val="accent3">
                        <a:lumMod val="50000"/>
                      </a:schemeClr>
                    </a:solidFill>
                  </a:tcPr>
                </a:tc>
                <a:tc>
                  <a:txBody>
                    <a:bodyPr/>
                    <a:lstStyle/>
                    <a:p>
                      <a:pPr marL="0" algn="l" defTabSz="914400" rtl="0" eaLnBrk="1" latinLnBrk="0" hangingPunct="1"/>
                      <a:r>
                        <a:rPr lang="en-US" sz="1800" b="1" strike="noStrike" kern="1200" dirty="0" err="1" smtClean="0">
                          <a:solidFill>
                            <a:schemeClr val="bg1"/>
                          </a:solidFill>
                          <a:effectLst/>
                        </a:rPr>
                        <a:t>BabyView</a:t>
                      </a:r>
                      <a:r>
                        <a:rPr lang="en-US" sz="1800" b="1" strike="noStrike" kern="1200" dirty="0" smtClean="0">
                          <a:solidFill>
                            <a:schemeClr val="bg1"/>
                          </a:solidFill>
                          <a:effectLst/>
                        </a:rPr>
                        <a:t>/</a:t>
                      </a:r>
                    </a:p>
                    <a:p>
                      <a:pPr marL="0" algn="l" defTabSz="914400" rtl="0" eaLnBrk="1" latinLnBrk="0" hangingPunct="1"/>
                      <a:r>
                        <a:rPr lang="en-US" sz="1800" b="1" strike="noStrike" kern="1200" dirty="0" err="1" smtClean="0">
                          <a:solidFill>
                            <a:schemeClr val="bg1"/>
                          </a:solidFill>
                        </a:rPr>
                        <a:t>HomeView</a:t>
                      </a:r>
                      <a:endParaRPr lang="en-US" sz="1800" b="1" strike="noStrike" kern="1200" dirty="0">
                        <a:solidFill>
                          <a:schemeClr val="bg1"/>
                        </a:solidFill>
                        <a:latin typeface="+mn-lt"/>
                        <a:ea typeface="+mn-ea"/>
                        <a:cs typeface="+mn-cs"/>
                      </a:endParaRPr>
                    </a:p>
                  </a:txBody>
                  <a:tcPr marT="0" marB="0">
                    <a:solidFill>
                      <a:schemeClr val="accent3">
                        <a:lumMod val="50000"/>
                      </a:schemeClr>
                    </a:solidFill>
                  </a:tcPr>
                </a:tc>
                <a:tc>
                  <a:txBody>
                    <a:bodyPr/>
                    <a:lstStyle/>
                    <a:p>
                      <a:pPr marL="0" algn="l" defTabSz="914400" rtl="0" eaLnBrk="1" latinLnBrk="0" hangingPunct="1"/>
                      <a:r>
                        <a:rPr lang="en-SG" sz="1800" b="1" strike="sngStrike" kern="1200" dirty="0" smtClean="0">
                          <a:solidFill>
                            <a:schemeClr val="bg1"/>
                          </a:solidFill>
                        </a:rPr>
                        <a:t>Shop</a:t>
                      </a:r>
                      <a:endParaRPr lang="en-US" sz="1800" b="1" strike="sngStrike" kern="1200" dirty="0">
                        <a:solidFill>
                          <a:schemeClr val="bg1"/>
                        </a:solidFill>
                        <a:latin typeface="+mn-lt"/>
                        <a:ea typeface="+mn-ea"/>
                        <a:cs typeface="+mn-cs"/>
                      </a:endParaRPr>
                    </a:p>
                  </a:txBody>
                  <a:tcPr marT="0" marB="0">
                    <a:solidFill>
                      <a:schemeClr val="accent3">
                        <a:lumMod val="50000"/>
                      </a:schemeClr>
                    </a:solidFill>
                  </a:tcPr>
                </a:tc>
              </a:tr>
              <a:tr h="236668">
                <a:tc>
                  <a:txBody>
                    <a:bodyPr/>
                    <a:lstStyle/>
                    <a:p>
                      <a:r>
                        <a:rPr kumimoji="0" lang="en-US" altLang="en-US" sz="1600" b="1" u="none" strike="noStrike" cap="none" normalizeH="0" baseline="0" dirty="0" err="1" smtClean="0">
                          <a:ln>
                            <a:noFill/>
                          </a:ln>
                          <a:effectLst/>
                        </a:rPr>
                        <a:t>itemid</a:t>
                      </a:r>
                      <a:endParaRPr lang="en-US" sz="1600" b="1" strike="noStrike" dirty="0">
                        <a:solidFill>
                          <a:schemeClr val="tx1"/>
                        </a:solidFill>
                        <a:latin typeface="+mn-lt"/>
                      </a:endParaRPr>
                    </a:p>
                  </a:txBody>
                  <a:tcPr marT="0" marB="0"/>
                </a:tc>
                <a:tc>
                  <a:txBody>
                    <a:bodyPr/>
                    <a:lstStyle/>
                    <a:p>
                      <a:r>
                        <a:rPr lang="en-US" sz="1600" b="1" strike="sngStrike" kern="1200" dirty="0" err="1" smtClean="0">
                          <a:solidFill>
                            <a:srgbClr val="FF0000"/>
                          </a:solidFill>
                          <a:effectLst/>
                          <a:latin typeface="+mn-lt"/>
                          <a:ea typeface="+mn-ea"/>
                          <a:cs typeface="+mn-cs"/>
                        </a:rPr>
                        <a:t>itemid</a:t>
                      </a:r>
                      <a:endParaRPr lang="en-US" sz="1600" b="1" strike="sngStrike" kern="1200" dirty="0">
                        <a:solidFill>
                          <a:srgbClr val="FF0000"/>
                        </a:solidFill>
                        <a:effectLst/>
                        <a:latin typeface="+mn-lt"/>
                        <a:ea typeface="+mn-ea"/>
                        <a:cs typeface="+mn-cs"/>
                      </a:endParaRPr>
                    </a:p>
                  </a:txBody>
                  <a:tcPr marT="0" marB="0"/>
                </a:tc>
                <a:tc>
                  <a:txBody>
                    <a:bodyPr/>
                    <a:lstStyle/>
                    <a:p>
                      <a:pPr marL="0" algn="l" defTabSz="914400" rtl="0" eaLnBrk="1" latinLnBrk="0" hangingPunct="1"/>
                      <a:r>
                        <a:rPr lang="en-US" sz="1600" b="1" strike="noStrike" kern="1200" dirty="0" err="1" smtClean="0">
                          <a:effectLst/>
                        </a:rPr>
                        <a:t>itemid</a:t>
                      </a:r>
                      <a:endParaRPr lang="en-US" sz="1600" b="1" strike="noStrike" kern="1200" dirty="0">
                        <a:solidFill>
                          <a:schemeClr val="tx1"/>
                        </a:solidFill>
                        <a:effectLst/>
                        <a:latin typeface="+mn-lt"/>
                        <a:ea typeface="+mn-ea"/>
                        <a:cs typeface="+mn-cs"/>
                      </a:endParaRPr>
                    </a:p>
                  </a:txBody>
                  <a:tcPr marT="0" marB="0"/>
                </a:tc>
                <a:tc>
                  <a:txBody>
                    <a:bodyPr/>
                    <a:lstStyle/>
                    <a:p>
                      <a:pPr marL="0" algn="l" defTabSz="914400" rtl="0" eaLnBrk="1" latinLnBrk="0" hangingPunct="1"/>
                      <a:r>
                        <a:rPr lang="en-US" sz="1600" b="1" strike="noStrike" kern="1200" dirty="0" err="1" smtClean="0">
                          <a:effectLst/>
                        </a:rPr>
                        <a:t>itemid</a:t>
                      </a:r>
                      <a:endParaRPr lang="en-US" sz="1600" b="1" strike="noStrike" kern="1200" dirty="0">
                        <a:solidFill>
                          <a:schemeClr val="tx1"/>
                        </a:solidFill>
                        <a:effectLst/>
                        <a:latin typeface="+mn-lt"/>
                        <a:ea typeface="+mn-ea"/>
                        <a:cs typeface="+mn-cs"/>
                      </a:endParaRPr>
                    </a:p>
                  </a:txBody>
                  <a:tcPr marT="0" marB="0"/>
                </a:tc>
                <a:tc>
                  <a:txBody>
                    <a:bodyPr/>
                    <a:lstStyle/>
                    <a:p>
                      <a:r>
                        <a:rPr lang="en-US" sz="1600" b="1" strike="sngStrike" dirty="0" err="1" smtClean="0">
                          <a:solidFill>
                            <a:srgbClr val="FF0000"/>
                          </a:solidFill>
                          <a:effectLst/>
                        </a:rPr>
                        <a:t>shopid</a:t>
                      </a:r>
                      <a:endParaRPr lang="en-US" sz="1600" b="1" strike="sngStrike" dirty="0">
                        <a:solidFill>
                          <a:srgbClr val="FF0000"/>
                        </a:solidFill>
                        <a:latin typeface="+mn-lt"/>
                      </a:endParaRPr>
                    </a:p>
                  </a:txBody>
                  <a:tcPr marT="0" marB="0"/>
                </a:tc>
              </a:tr>
              <a:tr h="236668">
                <a:tc>
                  <a:txBody>
                    <a:bodyPr/>
                    <a:lstStyle/>
                    <a:p>
                      <a:r>
                        <a:rPr kumimoji="0" lang="en-US" altLang="en-US" sz="1600" b="1" u="none" strike="noStrike" cap="none" normalizeH="0" baseline="0" dirty="0" err="1" smtClean="0">
                          <a:ln>
                            <a:noFill/>
                          </a:ln>
                          <a:effectLst/>
                        </a:rPr>
                        <a:t>modelid</a:t>
                      </a:r>
                      <a:endParaRPr lang="en-US" sz="1600" b="1" strike="noStrike" dirty="0">
                        <a:solidFill>
                          <a:schemeClr val="tx1"/>
                        </a:solidFill>
                        <a:latin typeface="+mn-lt"/>
                      </a:endParaRPr>
                    </a:p>
                  </a:txBody>
                  <a:tcPr marT="0" marB="0"/>
                </a:tc>
                <a:tc>
                  <a:txBody>
                    <a:bodyPr/>
                    <a:lstStyle/>
                    <a:p>
                      <a:pPr marL="0" algn="l" defTabSz="914400" rtl="0" eaLnBrk="1" latinLnBrk="0" hangingPunct="1"/>
                      <a:r>
                        <a:rPr lang="en-US" sz="1600" strike="sngStrike" kern="1200" dirty="0" smtClean="0">
                          <a:solidFill>
                            <a:srgbClr val="FF0000"/>
                          </a:solidFill>
                          <a:effectLst/>
                        </a:rPr>
                        <a:t>description</a:t>
                      </a:r>
                      <a:endParaRPr lang="en-US" sz="1600" strike="sngStrike" kern="1200" dirty="0">
                        <a:solidFill>
                          <a:srgbClr val="FF0000"/>
                        </a:solidFill>
                        <a:effectLst/>
                        <a:latin typeface="+mn-lt"/>
                        <a:ea typeface="+mn-ea"/>
                        <a:cs typeface="+mn-cs"/>
                      </a:endParaRPr>
                    </a:p>
                  </a:txBody>
                  <a:tcPr marT="0" marB="0"/>
                </a:tc>
                <a:tc>
                  <a:txBody>
                    <a:bodyPr/>
                    <a:lstStyle/>
                    <a:p>
                      <a:r>
                        <a:rPr kumimoji="0" lang="en-US" sz="1600" b="1" u="none" strike="noStrike" kern="1200" cap="none" normalizeH="0" baseline="0" dirty="0" err="1" smtClean="0">
                          <a:ln>
                            <a:noFill/>
                          </a:ln>
                          <a:effectLst/>
                        </a:rPr>
                        <a:t>modelid</a:t>
                      </a:r>
                      <a:endParaRPr kumimoji="0" lang="en-US" sz="1600" b="1" i="0" u="none" strike="noStrike" kern="1200" cap="none" normalizeH="0" baseline="0" dirty="0">
                        <a:ln>
                          <a:noFill/>
                        </a:ln>
                        <a:solidFill>
                          <a:schemeClr val="tx1"/>
                        </a:solidFill>
                        <a:effectLst/>
                        <a:latin typeface="+mn-lt"/>
                        <a:ea typeface="+mn-ea"/>
                        <a:cs typeface="Arial" pitchFamily="34" charset="0"/>
                      </a:endParaRPr>
                    </a:p>
                  </a:txBody>
                  <a:tcPr marT="0" marB="0"/>
                </a:tc>
                <a:tc>
                  <a:txBody>
                    <a:bodyPr/>
                    <a:lstStyle/>
                    <a:p>
                      <a:r>
                        <a:rPr lang="en-US" sz="1600" strike="noStrike" dirty="0" smtClean="0">
                          <a:solidFill>
                            <a:srgbClr val="800080"/>
                          </a:solidFill>
                          <a:effectLst/>
                        </a:rPr>
                        <a:t>views</a:t>
                      </a:r>
                      <a:endParaRPr lang="en-US" sz="1600" strike="noStrike" dirty="0">
                        <a:solidFill>
                          <a:srgbClr val="800080"/>
                        </a:solidFill>
                        <a:latin typeface="+mn-lt"/>
                      </a:endParaRPr>
                    </a:p>
                  </a:txBody>
                  <a:tcPr marT="0" marB="0"/>
                </a:tc>
                <a:tc>
                  <a:txBody>
                    <a:bodyPr/>
                    <a:lstStyle/>
                    <a:p>
                      <a:r>
                        <a:rPr lang="en-US" sz="1600" strike="sngStrike" dirty="0" err="1" smtClean="0">
                          <a:solidFill>
                            <a:srgbClr val="FF0000"/>
                          </a:solidFill>
                          <a:effectLst/>
                        </a:rPr>
                        <a:t>is_official_store</a:t>
                      </a:r>
                      <a:endParaRPr lang="en-US" sz="1600" strike="sngStrike" dirty="0">
                        <a:solidFill>
                          <a:srgbClr val="FF0000"/>
                        </a:solidFill>
                        <a:latin typeface="+mn-lt"/>
                      </a:endParaRPr>
                    </a:p>
                  </a:txBody>
                  <a:tcPr marT="0" marB="0"/>
                </a:tc>
              </a:tr>
              <a:tr h="236668">
                <a:tc>
                  <a:txBody>
                    <a:bodyPr/>
                    <a:lstStyle/>
                    <a:p>
                      <a:r>
                        <a:rPr kumimoji="0" lang="en-US" altLang="en-US" sz="1600" u="none" strike="sngStrike" cap="none" normalizeH="0" baseline="0" dirty="0" err="1" smtClean="0">
                          <a:ln>
                            <a:noFill/>
                          </a:ln>
                          <a:solidFill>
                            <a:srgbClr val="FF0000"/>
                          </a:solidFill>
                          <a:effectLst/>
                        </a:rPr>
                        <a:t>shopid</a:t>
                      </a:r>
                      <a:endParaRPr lang="en-US" sz="1600" b="1" strike="sngStrike" dirty="0">
                        <a:solidFill>
                          <a:srgbClr val="FF0000"/>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r>
                        <a:rPr lang="en-US" sz="1600" strike="noStrike" kern="1200" dirty="0" err="1" smtClean="0">
                          <a:solidFill>
                            <a:srgbClr val="FF6699"/>
                          </a:solidFill>
                          <a:effectLst/>
                        </a:rPr>
                        <a:t>order_price</a:t>
                      </a:r>
                      <a:endParaRPr lang="en-US" sz="1600" strike="noStrike" kern="1200" dirty="0">
                        <a:solidFill>
                          <a:srgbClr val="FF6699"/>
                        </a:solidFill>
                        <a:effectLst/>
                        <a:latin typeface="+mn-lt"/>
                        <a:ea typeface="+mn-ea"/>
                        <a:cs typeface="+mn-cs"/>
                      </a:endParaRPr>
                    </a:p>
                  </a:txBody>
                  <a:tcPr marT="0" marB="0"/>
                </a:tc>
                <a:tc>
                  <a:txBody>
                    <a:bodyPr/>
                    <a:lstStyle/>
                    <a:p>
                      <a:r>
                        <a:rPr lang="en-US" sz="1600" strike="noStrike" dirty="0" smtClean="0">
                          <a:solidFill>
                            <a:srgbClr val="800080"/>
                          </a:solidFill>
                          <a:effectLst/>
                        </a:rPr>
                        <a:t>clicks</a:t>
                      </a:r>
                      <a:endParaRPr lang="en-US" sz="1600" strike="noStrike" dirty="0">
                        <a:solidFill>
                          <a:srgbClr val="800080"/>
                        </a:solidFill>
                        <a:latin typeface="+mn-lt"/>
                      </a:endParaRPr>
                    </a:p>
                  </a:txBody>
                  <a:tcPr marT="0" marB="0"/>
                </a:tc>
                <a:tc>
                  <a:txBody>
                    <a:bodyPr/>
                    <a:lstStyle/>
                    <a:p>
                      <a:r>
                        <a:rPr lang="en-US" sz="1600" strike="sngStrike" dirty="0" err="1" smtClean="0">
                          <a:solidFill>
                            <a:srgbClr val="FF0000"/>
                          </a:solidFill>
                          <a:effectLst/>
                        </a:rPr>
                        <a:t>total_liked_num</a:t>
                      </a:r>
                      <a:endParaRPr lang="en-US" sz="1600" strike="sngStrike" dirty="0">
                        <a:solidFill>
                          <a:srgbClr val="FF0000"/>
                        </a:solidFill>
                        <a:latin typeface="+mn-lt"/>
                      </a:endParaRPr>
                    </a:p>
                  </a:txBody>
                  <a:tcPr marT="0" marB="0"/>
                </a:tc>
              </a:tr>
              <a:tr h="236668">
                <a:tc>
                  <a:txBody>
                    <a:bodyPr/>
                    <a:lstStyle/>
                    <a:p>
                      <a:r>
                        <a:rPr kumimoji="0" lang="en-US" altLang="en-US" sz="1600" u="none" strike="noStrike" cap="none" normalizeH="0" baseline="0" dirty="0" err="1" smtClean="0">
                          <a:ln>
                            <a:noFill/>
                          </a:ln>
                          <a:solidFill>
                            <a:schemeClr val="accent6">
                              <a:lumMod val="75000"/>
                            </a:schemeClr>
                          </a:solidFill>
                          <a:effectLst/>
                        </a:rPr>
                        <a:t>item_name</a:t>
                      </a:r>
                      <a:endParaRPr lang="en-US" sz="1600" strike="noStrike" dirty="0">
                        <a:solidFill>
                          <a:schemeClr val="accent6">
                            <a:lumMod val="75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r>
                        <a:rPr lang="en-US" sz="1600" strike="noStrike" kern="1200" dirty="0" err="1" smtClean="0">
                          <a:solidFill>
                            <a:srgbClr val="FF6699"/>
                          </a:solidFill>
                          <a:effectLst/>
                        </a:rPr>
                        <a:t>order_amount</a:t>
                      </a:r>
                      <a:endParaRPr lang="en-US" sz="1600" strike="noStrike" kern="1200" dirty="0">
                        <a:solidFill>
                          <a:srgbClr val="FF6699"/>
                        </a:solidFill>
                        <a:effectLst/>
                        <a:latin typeface="+mn-lt"/>
                        <a:ea typeface="+mn-ea"/>
                        <a:cs typeface="+mn-cs"/>
                      </a:endParaRPr>
                    </a:p>
                  </a:txBody>
                  <a:tcPr marT="0" marB="0"/>
                </a:tc>
                <a:tc>
                  <a:txBody>
                    <a:bodyPr/>
                    <a:lstStyle/>
                    <a:p>
                      <a:r>
                        <a:rPr lang="en-US" sz="1600" strike="sngStrike" kern="1200" dirty="0" err="1" smtClean="0">
                          <a:solidFill>
                            <a:srgbClr val="FF0000"/>
                          </a:solidFill>
                          <a:effectLst/>
                        </a:rPr>
                        <a:t>grass_date</a:t>
                      </a:r>
                      <a:endParaRPr lang="en-US" sz="1600" strike="sngStrike" kern="1200" dirty="0">
                        <a:solidFill>
                          <a:srgbClr val="FF0000"/>
                        </a:solidFill>
                        <a:effectLst/>
                        <a:latin typeface="+mn-lt"/>
                        <a:ea typeface="+mn-ea"/>
                        <a:cs typeface="+mn-cs"/>
                      </a:endParaRPr>
                    </a:p>
                  </a:txBody>
                  <a:tcPr marT="0" marB="0"/>
                </a:tc>
                <a:tc>
                  <a:txBody>
                    <a:bodyPr/>
                    <a:lstStyle/>
                    <a:p>
                      <a:r>
                        <a:rPr lang="en-US" sz="1600" strike="sngStrike" dirty="0" err="1" smtClean="0">
                          <a:solidFill>
                            <a:srgbClr val="FF0000"/>
                          </a:solidFill>
                          <a:effectLst/>
                        </a:rPr>
                        <a:t>rating_star</a:t>
                      </a:r>
                      <a:endParaRPr lang="en-US" sz="1600" strike="sngStrike" dirty="0">
                        <a:solidFill>
                          <a:srgbClr val="FF0000"/>
                        </a:solidFill>
                        <a:latin typeface="+mn-lt"/>
                      </a:endParaRPr>
                    </a:p>
                  </a:txBody>
                  <a:tcPr marT="0" marB="0"/>
                </a:tc>
              </a:tr>
              <a:tr h="152400">
                <a:tc>
                  <a:txBody>
                    <a:bodyPr/>
                    <a:lstStyle/>
                    <a:p>
                      <a:r>
                        <a:rPr kumimoji="0" lang="en-US" altLang="en-US" sz="1600" u="none" strike="noStrike" cap="none" normalizeH="0" baseline="0" dirty="0" err="1" smtClean="0">
                          <a:ln>
                            <a:noFill/>
                          </a:ln>
                          <a:solidFill>
                            <a:schemeClr val="accent6">
                              <a:lumMod val="75000"/>
                            </a:schemeClr>
                          </a:solidFill>
                          <a:effectLst/>
                        </a:rPr>
                        <a:t>model_name</a:t>
                      </a:r>
                      <a:endParaRPr lang="en-US" sz="1600" strike="noStrike" dirty="0">
                        <a:solidFill>
                          <a:schemeClr val="accent6">
                            <a:lumMod val="75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pPr marL="0" algn="l" defTabSz="914400" rtl="0" eaLnBrk="1" latinLnBrk="0" hangingPunct="1"/>
                      <a:r>
                        <a:rPr lang="en-US" sz="1600" strike="sngStrike" kern="1200" dirty="0" err="1" smtClean="0">
                          <a:solidFill>
                            <a:srgbClr val="FF0000"/>
                          </a:solidFill>
                          <a:effectLst/>
                        </a:rPr>
                        <a:t>order_time</a:t>
                      </a:r>
                      <a:endParaRPr lang="en-US" sz="1600" strike="sngStrike" kern="1200" dirty="0">
                        <a:solidFill>
                          <a:srgbClr val="FF0000"/>
                        </a:solidFill>
                        <a:effectLst/>
                        <a:latin typeface="+mn-lt"/>
                        <a:ea typeface="+mn-ea"/>
                        <a:cs typeface="+mn-cs"/>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r>
                        <a:rPr lang="en-US" sz="1600" strike="sngStrike" dirty="0" err="1" smtClean="0">
                          <a:solidFill>
                            <a:srgbClr val="FF0000"/>
                          </a:solidFill>
                          <a:effectLst/>
                        </a:rPr>
                        <a:t>shop_rating_good</a:t>
                      </a:r>
                      <a:endParaRPr lang="en-US" sz="1600" strike="sngStrike" dirty="0">
                        <a:solidFill>
                          <a:srgbClr val="FF0000"/>
                        </a:solidFill>
                        <a:latin typeface="+mn-lt"/>
                      </a:endParaRPr>
                    </a:p>
                  </a:txBody>
                  <a:tcPr marT="0" marB="0"/>
                </a:tc>
              </a:tr>
              <a:tr h="236668">
                <a:tc>
                  <a:txBody>
                    <a:bodyPr/>
                    <a:lstStyle/>
                    <a:p>
                      <a:r>
                        <a:rPr kumimoji="0" lang="en-US" altLang="en-US" sz="1600" u="none" strike="noStrike" cap="none" normalizeH="0" baseline="0" dirty="0" smtClean="0">
                          <a:ln>
                            <a:noFill/>
                          </a:ln>
                          <a:solidFill>
                            <a:schemeClr val="accent6">
                              <a:lumMod val="75000"/>
                            </a:schemeClr>
                          </a:solidFill>
                          <a:effectLst/>
                        </a:rPr>
                        <a:t>brand</a:t>
                      </a:r>
                      <a:endParaRPr lang="en-US" sz="1600" strike="noStrike" dirty="0">
                        <a:solidFill>
                          <a:schemeClr val="accent6">
                            <a:lumMod val="75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r>
                        <a:rPr lang="en-US" sz="1600" strike="sngStrike" dirty="0" err="1" smtClean="0">
                          <a:solidFill>
                            <a:srgbClr val="FF0000"/>
                          </a:solidFill>
                          <a:effectLst/>
                        </a:rPr>
                        <a:t>shop_rating_normal</a:t>
                      </a:r>
                      <a:endParaRPr lang="en-US" sz="1600" strike="sngStrike" dirty="0">
                        <a:solidFill>
                          <a:srgbClr val="FF0000"/>
                        </a:solidFill>
                        <a:latin typeface="+mn-lt"/>
                      </a:endParaRPr>
                    </a:p>
                  </a:txBody>
                  <a:tcPr marT="0" marB="0"/>
                </a:tc>
              </a:tr>
              <a:tr h="236668">
                <a:tc>
                  <a:txBody>
                    <a:bodyPr/>
                    <a:lstStyle/>
                    <a:p>
                      <a:r>
                        <a:rPr kumimoji="0" lang="en-US" altLang="en-US" sz="1600" u="none" strike="noStrike" cap="none" normalizeH="0" baseline="0" dirty="0" smtClean="0">
                          <a:ln>
                            <a:noFill/>
                          </a:ln>
                          <a:solidFill>
                            <a:schemeClr val="accent6">
                              <a:lumMod val="75000"/>
                            </a:schemeClr>
                          </a:solidFill>
                          <a:effectLst/>
                        </a:rPr>
                        <a:t>cat1_name</a:t>
                      </a:r>
                      <a:endParaRPr lang="en-US" sz="1600" strike="noStrike" dirty="0">
                        <a:solidFill>
                          <a:schemeClr val="accent6">
                            <a:lumMod val="75000"/>
                          </a:schemeClr>
                        </a:solidFill>
                        <a:latin typeface="+mn-lt"/>
                      </a:endParaRPr>
                    </a:p>
                  </a:txBody>
                  <a:tcPr marT="0" marB="0"/>
                </a:tc>
                <a:tc>
                  <a:txBody>
                    <a:bodyPr/>
                    <a:lstStyle/>
                    <a:p>
                      <a:endParaRPr lang="en-US" sz="1600" strike="noStrike" dirty="0">
                        <a:solidFill>
                          <a:schemeClr val="accent6">
                            <a:lumMod val="50000"/>
                          </a:schemeClr>
                        </a:solidFill>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r>
                        <a:rPr lang="en-US" sz="1600" strike="sngStrike" dirty="0" err="1" smtClean="0">
                          <a:solidFill>
                            <a:srgbClr val="FF0000"/>
                          </a:solidFill>
                          <a:effectLst/>
                        </a:rPr>
                        <a:t>shop_rating_bad</a:t>
                      </a:r>
                      <a:endParaRPr lang="en-US" sz="1600" strike="sngStrike" dirty="0">
                        <a:solidFill>
                          <a:srgbClr val="FF0000"/>
                        </a:solidFill>
                        <a:latin typeface="+mn-lt"/>
                      </a:endParaRPr>
                    </a:p>
                  </a:txBody>
                  <a:tcPr marT="0" marB="0"/>
                </a:tc>
              </a:tr>
              <a:tr h="30480">
                <a:tc>
                  <a:txBody>
                    <a:bodyPr/>
                    <a:lstStyle/>
                    <a:p>
                      <a:r>
                        <a:rPr kumimoji="0" lang="en-US" altLang="en-US" sz="1600" u="none" strike="noStrike" cap="none" normalizeH="0" baseline="0" dirty="0" smtClean="0">
                          <a:ln>
                            <a:noFill/>
                          </a:ln>
                          <a:solidFill>
                            <a:schemeClr val="accent6">
                              <a:lumMod val="75000"/>
                            </a:schemeClr>
                          </a:solidFill>
                          <a:effectLst/>
                        </a:rPr>
                        <a:t>cat2_name</a:t>
                      </a:r>
                      <a:endParaRPr lang="en-US" sz="1600" strike="noStrike" dirty="0">
                        <a:solidFill>
                          <a:schemeClr val="accent6">
                            <a:lumMod val="75000"/>
                          </a:schemeClr>
                        </a:solidFill>
                        <a:latin typeface="+mn-lt"/>
                      </a:endParaRPr>
                    </a:p>
                  </a:txBody>
                  <a:tcPr marT="0" marB="0"/>
                </a:tc>
                <a:tc>
                  <a:txBody>
                    <a:bodyPr/>
                    <a:lstStyle/>
                    <a:p>
                      <a:endParaRPr lang="en-US" sz="1600" strike="noStrike" dirty="0">
                        <a:solidFill>
                          <a:schemeClr val="accent6">
                            <a:lumMod val="50000"/>
                          </a:schemeClr>
                        </a:solidFill>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r>
                        <a:rPr lang="en-US" sz="1600" strike="sngStrike" dirty="0" err="1" smtClean="0">
                          <a:solidFill>
                            <a:srgbClr val="FF0000"/>
                          </a:solidFill>
                          <a:effectLst/>
                        </a:rPr>
                        <a:t>shop_sold_total</a:t>
                      </a:r>
                      <a:endParaRPr lang="en-US" sz="1600" strike="sngStrike" dirty="0">
                        <a:solidFill>
                          <a:srgbClr val="FF0000"/>
                        </a:solidFill>
                        <a:latin typeface="+mn-lt"/>
                      </a:endParaRPr>
                    </a:p>
                  </a:txBody>
                  <a:tcPr marT="0" marB="0"/>
                </a:tc>
              </a:tr>
              <a:tr h="236668">
                <a:tc>
                  <a:txBody>
                    <a:bodyPr/>
                    <a:lstStyle/>
                    <a:p>
                      <a:r>
                        <a:rPr kumimoji="0" lang="en-US" altLang="en-US" sz="1600" u="none" strike="noStrike" cap="none" normalizeH="0" baseline="0" dirty="0" smtClean="0">
                          <a:ln>
                            <a:noFill/>
                          </a:ln>
                          <a:solidFill>
                            <a:schemeClr val="accent6">
                              <a:lumMod val="75000"/>
                            </a:schemeClr>
                          </a:solidFill>
                          <a:effectLst/>
                        </a:rPr>
                        <a:t>cat3_name</a:t>
                      </a:r>
                      <a:endParaRPr lang="en-US" sz="1600" strike="noStrike" dirty="0">
                        <a:solidFill>
                          <a:schemeClr val="accent6">
                            <a:lumMod val="75000"/>
                          </a:schemeClr>
                        </a:solidFill>
                        <a:latin typeface="+mn-lt"/>
                      </a:endParaRPr>
                    </a:p>
                  </a:txBody>
                  <a:tcPr marT="0" marB="0"/>
                </a:tc>
                <a:tc>
                  <a:txBody>
                    <a:bodyPr/>
                    <a:lstStyle/>
                    <a:p>
                      <a:endParaRPr lang="en-US" sz="1600" strike="noStrike" dirty="0">
                        <a:solidFill>
                          <a:schemeClr val="accent6">
                            <a:lumMod val="50000"/>
                          </a:schemeClr>
                        </a:solidFill>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r>
                        <a:rPr lang="en-US" sz="1600" strike="sngStrike" dirty="0" err="1" smtClean="0">
                          <a:solidFill>
                            <a:srgbClr val="FF0000"/>
                          </a:solidFill>
                          <a:effectLst/>
                        </a:rPr>
                        <a:t>shop_response_rate</a:t>
                      </a:r>
                      <a:endParaRPr lang="en-US" sz="1600" strike="sngStrike" dirty="0">
                        <a:solidFill>
                          <a:srgbClr val="FF0000"/>
                        </a:solidFill>
                        <a:latin typeface="+mn-lt"/>
                      </a:endParaRPr>
                    </a:p>
                  </a:txBody>
                  <a:tcPr marT="0" marB="0"/>
                </a:tc>
              </a:tr>
              <a:tr h="236668">
                <a:tc>
                  <a:txBody>
                    <a:bodyPr/>
                    <a:lstStyle/>
                    <a:p>
                      <a:r>
                        <a:rPr kumimoji="0" lang="en-US" altLang="en-US" sz="1600" u="none" strike="noStrike" cap="none" normalizeH="0" baseline="0" dirty="0" smtClean="0">
                          <a:ln>
                            <a:noFill/>
                          </a:ln>
                          <a:solidFill>
                            <a:srgbClr val="FF6699"/>
                          </a:solidFill>
                          <a:effectLst/>
                        </a:rPr>
                        <a:t>price</a:t>
                      </a:r>
                      <a:endParaRPr lang="en-US" sz="1600" strike="noStrike" dirty="0">
                        <a:solidFill>
                          <a:srgbClr val="FF6699"/>
                        </a:solidFill>
                        <a:latin typeface="+mn-lt"/>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r>
              <a:tr h="236668">
                <a:tc>
                  <a:txBody>
                    <a:bodyPr/>
                    <a:lstStyle/>
                    <a:p>
                      <a:r>
                        <a:rPr kumimoji="0" lang="en-US" altLang="en-US" sz="1600" u="none" strike="noStrike" kern="1200" cap="none" normalizeH="0" baseline="0" dirty="0" err="1" smtClean="0">
                          <a:ln>
                            <a:noFill/>
                          </a:ln>
                          <a:solidFill>
                            <a:srgbClr val="800080"/>
                          </a:solidFill>
                          <a:effectLst/>
                        </a:rPr>
                        <a:t>rating_good</a:t>
                      </a:r>
                      <a:endParaRPr kumimoji="0" lang="en-US" sz="1600" b="0" i="0" u="none" strike="noStrike" kern="1200" cap="none" normalizeH="0" baseline="0" dirty="0">
                        <a:ln>
                          <a:noFill/>
                        </a:ln>
                        <a:solidFill>
                          <a:srgbClr val="800080"/>
                        </a:solidFill>
                        <a:effectLst/>
                        <a:latin typeface="+mn-lt"/>
                        <a:ea typeface="+mn-ea"/>
                        <a:cs typeface="Arial" pitchFamily="34" charset="0"/>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r>
              <a:tr h="236668">
                <a:tc>
                  <a:txBody>
                    <a:bodyPr/>
                    <a:lstStyle/>
                    <a:p>
                      <a:pPr marL="0" algn="l" defTabSz="914400" rtl="0" eaLnBrk="1" latinLnBrk="0" hangingPunct="1"/>
                      <a:r>
                        <a:rPr lang="en-US" altLang="en-US" sz="1600" strike="sngStrike" kern="1200" dirty="0" err="1" smtClean="0">
                          <a:solidFill>
                            <a:srgbClr val="FF0000"/>
                          </a:solidFill>
                          <a:latin typeface="+mn-lt"/>
                          <a:ea typeface="+mn-ea"/>
                          <a:cs typeface="+mn-cs"/>
                        </a:rPr>
                        <a:t>rating_normal</a:t>
                      </a:r>
                      <a:endParaRPr lang="en-US" sz="1600" strike="sngStrike" kern="1200" dirty="0">
                        <a:solidFill>
                          <a:srgbClr val="FF0000"/>
                        </a:solidFill>
                        <a:latin typeface="+mn-lt"/>
                        <a:ea typeface="+mn-ea"/>
                        <a:cs typeface="+mn-cs"/>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r>
              <a:tr h="236668">
                <a:tc>
                  <a:txBody>
                    <a:bodyPr/>
                    <a:lstStyle/>
                    <a:p>
                      <a:r>
                        <a:rPr kumimoji="0" lang="en-US" altLang="en-US" sz="1600" u="none" strike="noStrike" kern="1200" cap="none" normalizeH="0" baseline="0" dirty="0" err="1" smtClean="0">
                          <a:ln>
                            <a:noFill/>
                          </a:ln>
                          <a:solidFill>
                            <a:srgbClr val="800080"/>
                          </a:solidFill>
                          <a:effectLst/>
                        </a:rPr>
                        <a:t>rating_bad</a:t>
                      </a:r>
                      <a:endParaRPr kumimoji="0" lang="en-US" sz="1600" b="0" i="0" u="none" strike="noStrike" kern="1200" cap="none" normalizeH="0" baseline="0" dirty="0">
                        <a:ln>
                          <a:noFill/>
                        </a:ln>
                        <a:solidFill>
                          <a:srgbClr val="800080"/>
                        </a:solidFill>
                        <a:effectLst/>
                        <a:latin typeface="+mn-lt"/>
                        <a:ea typeface="+mn-ea"/>
                        <a:cs typeface="Arial" pitchFamily="34" charset="0"/>
                      </a:endParaRPr>
                    </a:p>
                  </a:txBody>
                  <a:tcPr marT="0" marB="0"/>
                </a:tc>
                <a:tc>
                  <a:txBody>
                    <a:bodyPr/>
                    <a:lstStyle/>
                    <a:p>
                      <a:endParaRPr lang="en-US" sz="1600" strike="noStrike">
                        <a:solidFill>
                          <a:schemeClr val="accent6">
                            <a:lumMod val="50000"/>
                          </a:schemeClr>
                        </a:solidFill>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r>
              <a:tr h="213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600" u="none" strike="noStrike" cap="none" normalizeH="0" baseline="0" dirty="0" err="1" smtClean="0">
                          <a:ln>
                            <a:noFill/>
                          </a:ln>
                          <a:solidFill>
                            <a:srgbClr val="800080"/>
                          </a:solidFill>
                          <a:effectLst/>
                        </a:rPr>
                        <a:t>liked_count</a:t>
                      </a:r>
                      <a:endParaRPr lang="en-US" sz="1600" strike="noStrike" dirty="0" smtClean="0">
                        <a:solidFill>
                          <a:srgbClr val="800080"/>
                        </a:solidFill>
                        <a:latin typeface="+mn-lt"/>
                      </a:endParaRPr>
                    </a:p>
                  </a:txBody>
                  <a:tcPr marT="0" marB="0"/>
                </a:tc>
                <a:tc>
                  <a:txBody>
                    <a:bodyPr/>
                    <a:lstStyle/>
                    <a:p>
                      <a:endParaRPr lang="en-US" sz="1600" strike="noStrike" dirty="0">
                        <a:solidFill>
                          <a:schemeClr val="accent6">
                            <a:lumMod val="50000"/>
                          </a:schemeClr>
                        </a:solidFill>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r>
              <a:tr h="2366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strike="noStrike" kern="1200" dirty="0" err="1" smtClean="0">
                          <a:solidFill>
                            <a:srgbClr val="FF6699"/>
                          </a:solidFill>
                          <a:effectLst/>
                        </a:rPr>
                        <a:t>price_before_discount</a:t>
                      </a:r>
                      <a:endParaRPr lang="en-US" sz="1600" strike="noStrike" dirty="0" smtClean="0">
                        <a:solidFill>
                          <a:srgbClr val="FF6699"/>
                        </a:solidFill>
                      </a:endParaRPr>
                    </a:p>
                  </a:txBody>
                  <a:tcPr marT="0" marB="0"/>
                </a:tc>
                <a:tc>
                  <a:txBody>
                    <a:bodyPr/>
                    <a:lstStyle/>
                    <a:p>
                      <a:endParaRPr lang="en-US" sz="1600" strike="noStrike">
                        <a:solidFill>
                          <a:schemeClr val="accent6">
                            <a:lumMod val="50000"/>
                          </a:schemeClr>
                        </a:solidFill>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r>
              <a:tr h="2366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600" u="none" strike="sngStrike" kern="1200" cap="none" normalizeH="0" baseline="0" dirty="0" smtClean="0">
                          <a:ln>
                            <a:noFill/>
                          </a:ln>
                          <a:solidFill>
                            <a:srgbClr val="FF0000"/>
                          </a:solidFill>
                          <a:effectLst/>
                        </a:rPr>
                        <a:t>sold</a:t>
                      </a:r>
                      <a:endParaRPr kumimoji="0" lang="en-US" sz="1600" b="0" i="0" u="none" strike="sngStrike" kern="1200" cap="none" normalizeH="0" baseline="0" dirty="0" smtClean="0">
                        <a:ln>
                          <a:noFill/>
                        </a:ln>
                        <a:solidFill>
                          <a:srgbClr val="FF0000"/>
                        </a:solidFill>
                        <a:effectLst/>
                        <a:latin typeface="+mn-lt"/>
                        <a:ea typeface="+mn-ea"/>
                        <a:cs typeface="Arial" pitchFamily="34" charset="0"/>
                      </a:endParaRPr>
                    </a:p>
                  </a:txBody>
                  <a:tcPr marT="0" marB="0"/>
                </a:tc>
                <a:tc>
                  <a:txBody>
                    <a:bodyPr/>
                    <a:lstStyle/>
                    <a:p>
                      <a:endParaRPr lang="en-US" sz="1600" strike="noStrike">
                        <a:solidFill>
                          <a:schemeClr val="accent6">
                            <a:lumMod val="50000"/>
                          </a:schemeClr>
                        </a:solidFill>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r>
              <a:tr h="236668">
                <a:tc>
                  <a:txBody>
                    <a:bodyPr/>
                    <a:lstStyle/>
                    <a:p>
                      <a:pPr marL="0" algn="l" defTabSz="914400" rtl="0" eaLnBrk="1" latinLnBrk="0" hangingPunct="1"/>
                      <a:r>
                        <a:rPr lang="en-US" altLang="en-US" sz="1600" strike="sngStrike" kern="1200" dirty="0" err="1" smtClean="0">
                          <a:solidFill>
                            <a:srgbClr val="FF0000"/>
                          </a:solidFill>
                          <a:effectLst/>
                        </a:rPr>
                        <a:t>image_count</a:t>
                      </a:r>
                      <a:endParaRPr lang="en-US" sz="1600" strike="sngStrike" kern="1200" dirty="0">
                        <a:solidFill>
                          <a:srgbClr val="FF0000"/>
                        </a:solidFill>
                        <a:effectLst/>
                        <a:latin typeface="+mn-lt"/>
                        <a:ea typeface="+mn-ea"/>
                        <a:cs typeface="+mn-cs"/>
                      </a:endParaRPr>
                    </a:p>
                  </a:txBody>
                  <a:tcPr marT="0" marB="0"/>
                </a:tc>
                <a:tc>
                  <a:txBody>
                    <a:bodyPr/>
                    <a:lstStyle/>
                    <a:p>
                      <a:endParaRPr lang="en-US" sz="1600" strike="noStrike" dirty="0">
                        <a:solidFill>
                          <a:schemeClr val="accent6">
                            <a:lumMod val="50000"/>
                          </a:schemeClr>
                        </a:solidFill>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r>
              <a:tr h="2366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strike="sngStrike" kern="1200" dirty="0" err="1" smtClean="0">
                          <a:solidFill>
                            <a:srgbClr val="FF0000"/>
                          </a:solidFill>
                          <a:effectLst/>
                        </a:rPr>
                        <a:t>cmt_count</a:t>
                      </a:r>
                      <a:endParaRPr lang="en-US" sz="1600" strike="sngStrike" kern="1200" dirty="0" smtClean="0">
                        <a:solidFill>
                          <a:srgbClr val="FF0000"/>
                        </a:solidFill>
                        <a:effectLst/>
                        <a:latin typeface="+mn-lt"/>
                        <a:ea typeface="+mn-ea"/>
                        <a:cs typeface="+mn-cs"/>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r>
              <a:tr h="2366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strike="sngStrike" kern="1200" dirty="0" err="1" smtClean="0">
                          <a:solidFill>
                            <a:srgbClr val="FF0000"/>
                          </a:solidFill>
                          <a:effectLst/>
                        </a:rPr>
                        <a:t>ctime</a:t>
                      </a:r>
                      <a:endParaRPr lang="en-US" sz="1600" strike="sngStrike" kern="1200" dirty="0" smtClean="0">
                        <a:solidFill>
                          <a:srgbClr val="FF0000"/>
                        </a:solidFill>
                        <a:effectLst/>
                        <a:latin typeface="+mn-lt"/>
                        <a:ea typeface="+mn-ea"/>
                        <a:cs typeface="+mn-cs"/>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c>
                  <a:txBody>
                    <a:bodyPr/>
                    <a:lstStyle/>
                    <a:p>
                      <a:endParaRPr lang="en-US" sz="1600" strike="noStrike" dirty="0">
                        <a:solidFill>
                          <a:schemeClr val="accent6">
                            <a:lumMod val="50000"/>
                          </a:schemeClr>
                        </a:solidFill>
                        <a:latin typeface="+mn-lt"/>
                      </a:endParaRPr>
                    </a:p>
                  </a:txBody>
                  <a:tcPr marT="0" marB="0"/>
                </a:tc>
              </a:tr>
            </a:tbl>
          </a:graphicData>
        </a:graphic>
      </p:graphicFrame>
      <p:sp>
        <p:nvSpPr>
          <p:cNvPr id="5" name="Rectangle 4"/>
          <p:cNvSpPr/>
          <p:nvPr/>
        </p:nvSpPr>
        <p:spPr>
          <a:xfrm>
            <a:off x="2365829" y="3657600"/>
            <a:ext cx="6625771" cy="3048000"/>
          </a:xfrm>
          <a:prstGeom prst="rect">
            <a:avLst/>
          </a:prstGeom>
          <a:ln w="38100">
            <a:solidFill>
              <a:schemeClr val="accent3">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endParaRPr lang="en-SG" sz="1600" b="1" dirty="0" smtClean="0">
              <a:solidFill>
                <a:schemeClr val="tx1"/>
              </a:solidFill>
            </a:endParaRPr>
          </a:p>
          <a:p>
            <a:r>
              <a:rPr lang="en-SG" sz="1600" b="1" dirty="0" smtClean="0">
                <a:solidFill>
                  <a:schemeClr val="tx1"/>
                </a:solidFill>
              </a:rPr>
              <a:t>Keys</a:t>
            </a:r>
            <a:r>
              <a:rPr lang="en-SG" sz="1600" dirty="0" smtClean="0">
                <a:solidFill>
                  <a:schemeClr val="tx1"/>
                </a:solidFill>
              </a:rPr>
              <a:t>: </a:t>
            </a:r>
            <a:r>
              <a:rPr kumimoji="0" lang="en-US" altLang="en-US" sz="1600" b="1" i="0" u="none" strike="noStrike" cap="none" normalizeH="0" baseline="0" dirty="0" err="1" smtClean="0">
                <a:ln>
                  <a:noFill/>
                </a:ln>
                <a:solidFill>
                  <a:schemeClr val="tx1"/>
                </a:solidFill>
                <a:effectLst/>
                <a:cs typeface="Arial" pitchFamily="34" charset="0"/>
              </a:rPr>
              <a:t>itemid</a:t>
            </a:r>
            <a:r>
              <a:rPr kumimoji="0" lang="en-US" altLang="en-US" sz="1600" b="1" i="0" u="none" strike="noStrike" cap="none" normalizeH="0" baseline="0" dirty="0" smtClean="0">
                <a:ln>
                  <a:noFill/>
                </a:ln>
                <a:solidFill>
                  <a:schemeClr val="tx1"/>
                </a:solidFill>
                <a:effectLst/>
                <a:cs typeface="Arial" pitchFamily="34" charset="0"/>
              </a:rPr>
              <a:t>, </a:t>
            </a:r>
            <a:r>
              <a:rPr lang="en-US" sz="1600" b="1" dirty="0" err="1" smtClean="0">
                <a:solidFill>
                  <a:schemeClr val="tx1"/>
                </a:solidFill>
                <a:cs typeface="Arial" pitchFamily="34" charset="0"/>
              </a:rPr>
              <a:t>modelid</a:t>
            </a:r>
            <a:endParaRPr lang="en-US" sz="1600" b="1" strike="sngStrike" dirty="0" smtClean="0">
              <a:solidFill>
                <a:srgbClr val="FF0000"/>
              </a:solidFill>
              <a:effectLst/>
            </a:endParaRPr>
          </a:p>
          <a:p>
            <a:r>
              <a:rPr lang="en-SG" sz="1600" b="1" dirty="0" smtClean="0">
                <a:solidFill>
                  <a:schemeClr val="accent6">
                    <a:lumMod val="75000"/>
                  </a:schemeClr>
                </a:solidFill>
              </a:rPr>
              <a:t>Text based Clustering: </a:t>
            </a:r>
            <a:r>
              <a:rPr kumimoji="0" lang="en-US" altLang="en-US" sz="1600" b="0" i="0" u="none" strike="noStrike" cap="none" normalizeH="0" baseline="0" dirty="0" err="1" smtClean="0">
                <a:ln>
                  <a:noFill/>
                </a:ln>
                <a:solidFill>
                  <a:schemeClr val="accent6">
                    <a:lumMod val="75000"/>
                  </a:schemeClr>
                </a:solidFill>
                <a:effectLst/>
                <a:cs typeface="Arial" pitchFamily="34" charset="0"/>
              </a:rPr>
              <a:t>item_name</a:t>
            </a:r>
            <a:r>
              <a:rPr kumimoji="0" lang="en-US" altLang="en-US" sz="1600" b="0" i="0" u="none" strike="noStrike" cap="none" normalizeH="0" baseline="0" dirty="0" smtClean="0">
                <a:ln>
                  <a:noFill/>
                </a:ln>
                <a:solidFill>
                  <a:schemeClr val="accent6">
                    <a:lumMod val="75000"/>
                  </a:schemeClr>
                </a:solidFill>
                <a:effectLst/>
                <a:cs typeface="Arial" pitchFamily="34" charset="0"/>
              </a:rPr>
              <a:t>, </a:t>
            </a:r>
            <a:r>
              <a:rPr kumimoji="0" lang="en-US" altLang="en-US" sz="1600" b="0" i="0" u="none" strike="noStrike" cap="none" normalizeH="0" baseline="0" dirty="0" err="1" smtClean="0">
                <a:ln>
                  <a:noFill/>
                </a:ln>
                <a:solidFill>
                  <a:schemeClr val="accent6">
                    <a:lumMod val="75000"/>
                  </a:schemeClr>
                </a:solidFill>
                <a:effectLst/>
                <a:cs typeface="Arial" pitchFamily="34" charset="0"/>
              </a:rPr>
              <a:t>model_name</a:t>
            </a:r>
            <a:r>
              <a:rPr kumimoji="0" lang="en-US" altLang="en-US" sz="1600" b="0" i="0" u="none" strike="noStrike" cap="none" normalizeH="0" baseline="0" dirty="0" smtClean="0">
                <a:ln>
                  <a:noFill/>
                </a:ln>
                <a:solidFill>
                  <a:schemeClr val="accent6">
                    <a:lumMod val="75000"/>
                  </a:schemeClr>
                </a:solidFill>
                <a:effectLst/>
                <a:cs typeface="Arial" pitchFamily="34" charset="0"/>
              </a:rPr>
              <a:t>, brand, cat1_name, cat2_name, cat3_name</a:t>
            </a:r>
          </a:p>
          <a:p>
            <a:r>
              <a:rPr lang="en-SG" altLang="en-US" sz="1600" b="1" dirty="0" smtClean="0">
                <a:solidFill>
                  <a:srgbClr val="FF6699"/>
                </a:solidFill>
                <a:cs typeface="Arial" pitchFamily="34" charset="0"/>
              </a:rPr>
              <a:t>Sales clustering: </a:t>
            </a:r>
            <a:r>
              <a:rPr lang="en-US" sz="1600" dirty="0" err="1" smtClean="0">
                <a:solidFill>
                  <a:srgbClr val="FF6699"/>
                </a:solidFill>
              </a:rPr>
              <a:t>order_price</a:t>
            </a:r>
            <a:r>
              <a:rPr lang="en-US" sz="1600" dirty="0" smtClean="0">
                <a:solidFill>
                  <a:srgbClr val="FF6699"/>
                </a:solidFill>
              </a:rPr>
              <a:t>, </a:t>
            </a:r>
            <a:r>
              <a:rPr lang="en-US" sz="1600" dirty="0" err="1" smtClean="0">
                <a:solidFill>
                  <a:srgbClr val="FF6699"/>
                </a:solidFill>
              </a:rPr>
              <a:t>order_amount</a:t>
            </a:r>
            <a:r>
              <a:rPr lang="en-US" sz="1600" dirty="0">
                <a:solidFill>
                  <a:srgbClr val="FF6699"/>
                </a:solidFill>
              </a:rPr>
              <a:t>, </a:t>
            </a:r>
            <a:r>
              <a:rPr lang="en-US" sz="1600" dirty="0" err="1" smtClean="0">
                <a:solidFill>
                  <a:srgbClr val="FF6699"/>
                </a:solidFill>
              </a:rPr>
              <a:t>price_before_discount</a:t>
            </a:r>
            <a:r>
              <a:rPr lang="en-US" sz="1600" dirty="0" smtClean="0">
                <a:solidFill>
                  <a:srgbClr val="FF6699"/>
                </a:solidFill>
              </a:rPr>
              <a:t>, </a:t>
            </a:r>
            <a:r>
              <a:rPr lang="en-US" altLang="en-US" sz="1600" dirty="0">
                <a:solidFill>
                  <a:srgbClr val="FF6699"/>
                </a:solidFill>
                <a:cs typeface="Arial" pitchFamily="34" charset="0"/>
              </a:rPr>
              <a:t>price</a:t>
            </a:r>
            <a:endParaRPr kumimoji="0" lang="en-US" altLang="en-US" sz="1600" b="0" i="0" u="none" strike="noStrike" cap="none" normalizeH="0" baseline="0" dirty="0" smtClean="0">
              <a:ln>
                <a:noFill/>
              </a:ln>
              <a:solidFill>
                <a:srgbClr val="FF6699"/>
              </a:solidFill>
              <a:effectLst/>
              <a:cs typeface="Arial" pitchFamily="34" charset="0"/>
            </a:endParaRPr>
          </a:p>
          <a:p>
            <a:r>
              <a:rPr lang="en-SG" sz="1600" b="1" dirty="0" smtClean="0">
                <a:solidFill>
                  <a:srgbClr val="800080"/>
                </a:solidFill>
                <a:cs typeface="Arial" pitchFamily="34" charset="0"/>
              </a:rPr>
              <a:t>Popularity clustering: </a:t>
            </a:r>
            <a:r>
              <a:rPr lang="en-US" altLang="en-US" sz="1600" dirty="0" err="1" smtClean="0">
                <a:solidFill>
                  <a:srgbClr val="800080"/>
                </a:solidFill>
                <a:cs typeface="Arial" pitchFamily="34" charset="0"/>
              </a:rPr>
              <a:t>liked_count</a:t>
            </a:r>
            <a:r>
              <a:rPr lang="en-US" altLang="en-US" sz="1600" dirty="0" smtClean="0">
                <a:solidFill>
                  <a:srgbClr val="800080"/>
                </a:solidFill>
                <a:cs typeface="Arial" pitchFamily="34" charset="0"/>
              </a:rPr>
              <a:t>, </a:t>
            </a:r>
            <a:r>
              <a:rPr lang="en-SG" sz="1600" dirty="0" smtClean="0">
                <a:solidFill>
                  <a:srgbClr val="800080"/>
                </a:solidFill>
                <a:cs typeface="Arial" pitchFamily="34" charset="0"/>
              </a:rPr>
              <a:t>views, </a:t>
            </a:r>
            <a:r>
              <a:rPr lang="en-US" sz="1600" strike="noStrike" dirty="0" smtClean="0">
                <a:solidFill>
                  <a:srgbClr val="800080"/>
                </a:solidFill>
                <a:effectLst/>
              </a:rPr>
              <a:t>clicks, </a:t>
            </a:r>
            <a:r>
              <a:rPr lang="en-US" altLang="en-US" sz="1600" dirty="0" err="1" smtClean="0">
                <a:solidFill>
                  <a:srgbClr val="800080"/>
                </a:solidFill>
                <a:cs typeface="Arial" pitchFamily="34" charset="0"/>
              </a:rPr>
              <a:t>rating_good</a:t>
            </a:r>
            <a:r>
              <a:rPr lang="en-US" altLang="en-US" sz="1600" dirty="0">
                <a:solidFill>
                  <a:srgbClr val="800080"/>
                </a:solidFill>
                <a:cs typeface="Arial" pitchFamily="34" charset="0"/>
              </a:rPr>
              <a:t>, </a:t>
            </a:r>
            <a:r>
              <a:rPr lang="en-US" altLang="en-US" sz="1600" dirty="0" err="1">
                <a:solidFill>
                  <a:srgbClr val="800080"/>
                </a:solidFill>
                <a:cs typeface="Arial" pitchFamily="34" charset="0"/>
              </a:rPr>
              <a:t>rating_normal</a:t>
            </a:r>
            <a:r>
              <a:rPr lang="en-US" altLang="en-US" sz="1600" dirty="0">
                <a:solidFill>
                  <a:srgbClr val="800080"/>
                </a:solidFill>
                <a:cs typeface="Arial" pitchFamily="34" charset="0"/>
              </a:rPr>
              <a:t>, </a:t>
            </a:r>
            <a:r>
              <a:rPr lang="en-US" altLang="en-US" sz="1600" dirty="0" err="1" smtClean="0">
                <a:solidFill>
                  <a:srgbClr val="800080"/>
                </a:solidFill>
                <a:cs typeface="Arial" pitchFamily="34" charset="0"/>
              </a:rPr>
              <a:t>rating_bad</a:t>
            </a:r>
            <a:endParaRPr lang="en-SG" sz="1600" b="1" dirty="0" smtClean="0">
              <a:solidFill>
                <a:srgbClr val="800080"/>
              </a:solidFill>
            </a:endParaRPr>
          </a:p>
          <a:p>
            <a:r>
              <a:rPr lang="en-SG" sz="1600" b="1" dirty="0" smtClean="0">
                <a:solidFill>
                  <a:srgbClr val="0070C0"/>
                </a:solidFill>
              </a:rPr>
              <a:t>Post Analysis: </a:t>
            </a:r>
            <a:r>
              <a:rPr lang="en-US" altLang="en-US" sz="1600" dirty="0">
                <a:solidFill>
                  <a:srgbClr val="FF6699"/>
                </a:solidFill>
                <a:cs typeface="Arial" pitchFamily="34" charset="0"/>
              </a:rPr>
              <a:t>price</a:t>
            </a:r>
            <a:endParaRPr lang="en-US" sz="1600" dirty="0">
              <a:solidFill>
                <a:srgbClr val="FF6699"/>
              </a:solidFill>
            </a:endParaRPr>
          </a:p>
          <a:p>
            <a:r>
              <a:rPr lang="en-SG" sz="1600" b="1" dirty="0" smtClean="0">
                <a:solidFill>
                  <a:srgbClr val="FF0000"/>
                </a:solidFill>
              </a:rPr>
              <a:t>Unused Variables: </a:t>
            </a:r>
            <a:r>
              <a:rPr lang="en-US" sz="1600" b="1" strike="sngStrike" dirty="0" err="1" smtClean="0">
                <a:solidFill>
                  <a:srgbClr val="FF0000"/>
                </a:solidFill>
              </a:rPr>
              <a:t>shopid</a:t>
            </a:r>
            <a:r>
              <a:rPr lang="en-US" sz="1600" dirty="0" smtClean="0">
                <a:solidFill>
                  <a:srgbClr val="FF0000"/>
                </a:solidFill>
              </a:rPr>
              <a:t>, </a:t>
            </a:r>
            <a:r>
              <a:rPr lang="en-US" altLang="en-US" sz="1600" strike="sngStrike" dirty="0" smtClean="0">
                <a:solidFill>
                  <a:srgbClr val="FF0000"/>
                </a:solidFill>
              </a:rPr>
              <a:t>sold</a:t>
            </a:r>
            <a:r>
              <a:rPr lang="en-US" sz="1600" dirty="0" smtClean="0">
                <a:solidFill>
                  <a:srgbClr val="FF0000"/>
                </a:solidFill>
              </a:rPr>
              <a:t>, </a:t>
            </a:r>
            <a:r>
              <a:rPr lang="en-US" altLang="en-US" sz="1600" strike="sngStrike" dirty="0" err="1" smtClean="0">
                <a:solidFill>
                  <a:srgbClr val="FF0000"/>
                </a:solidFill>
              </a:rPr>
              <a:t>image_count</a:t>
            </a:r>
            <a:r>
              <a:rPr lang="en-US" sz="1600" dirty="0" smtClean="0">
                <a:solidFill>
                  <a:srgbClr val="FF0000"/>
                </a:solidFill>
              </a:rPr>
              <a:t>, </a:t>
            </a:r>
            <a:r>
              <a:rPr lang="en-US" altLang="en-US" sz="1600" strike="sngStrike" dirty="0" err="1">
                <a:solidFill>
                  <a:srgbClr val="FF0000"/>
                </a:solidFill>
              </a:rPr>
              <a:t>cmt_count</a:t>
            </a:r>
            <a:r>
              <a:rPr lang="en-US" sz="1600" dirty="0" smtClean="0">
                <a:solidFill>
                  <a:srgbClr val="FF0000"/>
                </a:solidFill>
              </a:rPr>
              <a:t>, </a:t>
            </a:r>
            <a:r>
              <a:rPr lang="en-US" altLang="en-US" sz="1600" strike="sngStrike" dirty="0" err="1" smtClean="0">
                <a:solidFill>
                  <a:srgbClr val="FF0000"/>
                </a:solidFill>
              </a:rPr>
              <a:t>ctime</a:t>
            </a:r>
            <a:r>
              <a:rPr lang="en-US" sz="1600" dirty="0" smtClean="0">
                <a:solidFill>
                  <a:srgbClr val="FF0000"/>
                </a:solidFill>
              </a:rPr>
              <a:t>, </a:t>
            </a:r>
            <a:r>
              <a:rPr lang="en-US" sz="1600" strike="sngStrike" dirty="0">
                <a:solidFill>
                  <a:srgbClr val="FF0000"/>
                </a:solidFill>
              </a:rPr>
              <a:t>description</a:t>
            </a:r>
            <a:r>
              <a:rPr lang="en-US" sz="1600" dirty="0" smtClean="0">
                <a:solidFill>
                  <a:srgbClr val="FF0000"/>
                </a:solidFill>
              </a:rPr>
              <a:t>, </a:t>
            </a:r>
            <a:r>
              <a:rPr lang="en-US" sz="1600" strike="sngStrike" dirty="0" err="1">
                <a:solidFill>
                  <a:srgbClr val="FF0000"/>
                </a:solidFill>
              </a:rPr>
              <a:t>order_time</a:t>
            </a:r>
            <a:r>
              <a:rPr lang="en-US" sz="1600" dirty="0" smtClean="0">
                <a:solidFill>
                  <a:srgbClr val="FF0000"/>
                </a:solidFill>
              </a:rPr>
              <a:t>, </a:t>
            </a:r>
            <a:r>
              <a:rPr lang="en-US" sz="1600" strike="sngStrike" dirty="0" err="1">
                <a:solidFill>
                  <a:srgbClr val="FF0000"/>
                </a:solidFill>
              </a:rPr>
              <a:t>grass_date</a:t>
            </a:r>
            <a:r>
              <a:rPr lang="en-US" sz="1600" dirty="0" smtClean="0">
                <a:solidFill>
                  <a:srgbClr val="FF0000"/>
                </a:solidFill>
              </a:rPr>
              <a:t>, </a:t>
            </a:r>
            <a:r>
              <a:rPr lang="en-US" sz="1600" strike="sngStrike" dirty="0" err="1">
                <a:solidFill>
                  <a:srgbClr val="FF0000"/>
                </a:solidFill>
              </a:rPr>
              <a:t>is_official_store</a:t>
            </a:r>
            <a:r>
              <a:rPr lang="en-US" sz="1600" dirty="0" smtClean="0">
                <a:solidFill>
                  <a:srgbClr val="FF0000"/>
                </a:solidFill>
              </a:rPr>
              <a:t>, </a:t>
            </a:r>
            <a:r>
              <a:rPr lang="en-US" sz="1600" strike="sngStrike" dirty="0" err="1">
                <a:solidFill>
                  <a:srgbClr val="FF0000"/>
                </a:solidFill>
              </a:rPr>
              <a:t>total_liked_num</a:t>
            </a:r>
            <a:r>
              <a:rPr lang="en-US" sz="1600" dirty="0" smtClean="0">
                <a:solidFill>
                  <a:srgbClr val="FF0000"/>
                </a:solidFill>
              </a:rPr>
              <a:t>, </a:t>
            </a:r>
            <a:r>
              <a:rPr lang="en-US" sz="1600" strike="sngStrike" dirty="0" err="1">
                <a:solidFill>
                  <a:srgbClr val="FF0000"/>
                </a:solidFill>
              </a:rPr>
              <a:t>rating_star</a:t>
            </a:r>
            <a:r>
              <a:rPr lang="en-US" sz="1600" dirty="0" smtClean="0">
                <a:solidFill>
                  <a:srgbClr val="FF0000"/>
                </a:solidFill>
              </a:rPr>
              <a:t>, </a:t>
            </a:r>
            <a:r>
              <a:rPr lang="en-US" sz="1600" strike="sngStrike" dirty="0" err="1">
                <a:solidFill>
                  <a:srgbClr val="FF0000"/>
                </a:solidFill>
              </a:rPr>
              <a:t>shop_rating_good</a:t>
            </a:r>
            <a:r>
              <a:rPr lang="en-US" sz="1600" dirty="0" smtClean="0">
                <a:solidFill>
                  <a:srgbClr val="FF0000"/>
                </a:solidFill>
              </a:rPr>
              <a:t>, </a:t>
            </a:r>
            <a:r>
              <a:rPr lang="en-US" sz="1600" strike="sngStrike" dirty="0" err="1">
                <a:solidFill>
                  <a:srgbClr val="FF0000"/>
                </a:solidFill>
              </a:rPr>
              <a:t>shop_rating_normal</a:t>
            </a:r>
            <a:r>
              <a:rPr lang="en-US" sz="1600" dirty="0" smtClean="0">
                <a:solidFill>
                  <a:srgbClr val="FF0000"/>
                </a:solidFill>
              </a:rPr>
              <a:t>, </a:t>
            </a:r>
            <a:r>
              <a:rPr lang="en-US" sz="1600" strike="sngStrike" dirty="0" err="1">
                <a:solidFill>
                  <a:srgbClr val="FF0000"/>
                </a:solidFill>
              </a:rPr>
              <a:t>shop_rating_bad</a:t>
            </a:r>
            <a:r>
              <a:rPr lang="en-US" sz="1600" dirty="0" smtClean="0">
                <a:solidFill>
                  <a:srgbClr val="FF0000"/>
                </a:solidFill>
              </a:rPr>
              <a:t>, </a:t>
            </a:r>
            <a:r>
              <a:rPr lang="en-US" sz="1600" strike="sngStrike" dirty="0" err="1">
                <a:solidFill>
                  <a:srgbClr val="FF0000"/>
                </a:solidFill>
              </a:rPr>
              <a:t>shop_sold_total</a:t>
            </a:r>
            <a:r>
              <a:rPr lang="en-US" sz="1600" dirty="0" smtClean="0">
                <a:solidFill>
                  <a:srgbClr val="FF0000"/>
                </a:solidFill>
              </a:rPr>
              <a:t>, </a:t>
            </a:r>
            <a:r>
              <a:rPr lang="en-US" sz="1600" strike="sngStrike" dirty="0" err="1" smtClean="0">
                <a:solidFill>
                  <a:srgbClr val="FF0000"/>
                </a:solidFill>
              </a:rPr>
              <a:t>shop_response_rate</a:t>
            </a:r>
            <a:endParaRPr lang="en-US" sz="1600" strike="sngStrike" dirty="0">
              <a:solidFill>
                <a:srgbClr val="FF0000"/>
              </a:solidFill>
            </a:endParaRPr>
          </a:p>
          <a:p>
            <a:endParaRPr lang="en-US" sz="1600" dirty="0">
              <a:solidFill>
                <a:srgbClr val="FF0000"/>
              </a:solidFill>
            </a:endParaRPr>
          </a:p>
        </p:txBody>
      </p:sp>
    </p:spTree>
    <p:extLst>
      <p:ext uri="{BB962C8B-B14F-4D97-AF65-F5344CB8AC3E}">
        <p14:creationId xmlns:p14="http://schemas.microsoft.com/office/powerpoint/2010/main" val="33920471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7713" y="1219200"/>
            <a:ext cx="4383087" cy="1484870"/>
          </a:xfrm>
        </p:spPr>
        <p:txBody>
          <a:bodyPr>
            <a:noAutofit/>
          </a:bodyPr>
          <a:lstStyle/>
          <a:p>
            <a:pPr algn="l"/>
            <a:r>
              <a:rPr lang="en-SG" sz="3600" b="1" dirty="0" smtClean="0"/>
              <a:t>Part I: </a:t>
            </a:r>
            <a:br>
              <a:rPr lang="en-SG" sz="3600" b="1" dirty="0" smtClean="0"/>
            </a:br>
            <a:r>
              <a:rPr lang="en-SG" sz="3600" b="1" dirty="0" smtClean="0"/>
              <a:t>Text Based Clustering</a:t>
            </a:r>
            <a:endParaRPr lang="en-US" sz="3600" b="1" dirty="0"/>
          </a:p>
        </p:txBody>
      </p:sp>
      <p:pic>
        <p:nvPicPr>
          <p:cNvPr id="2050" name="Picture 2" descr="Image result for shop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318" y="1369518"/>
            <a:ext cx="1139825" cy="118423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clustering word cloud shop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clustering word cloud shope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Image result for clustering word cloud shope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612775" y="3304453"/>
            <a:ext cx="7941051" cy="2432462"/>
            <a:chOff x="597362" y="2971800"/>
            <a:chExt cx="7941051" cy="2432462"/>
          </a:xfrm>
        </p:grpSpPr>
        <p:sp>
          <p:nvSpPr>
            <p:cNvPr id="8" name="TextBox 7"/>
            <p:cNvSpPr txBox="1"/>
            <p:nvPr/>
          </p:nvSpPr>
          <p:spPr>
            <a:xfrm>
              <a:off x="597362" y="5018849"/>
              <a:ext cx="3903882" cy="369332"/>
            </a:xfrm>
            <a:prstGeom prst="rect">
              <a:avLst/>
            </a:prstGeom>
            <a:noFill/>
          </p:spPr>
          <p:txBody>
            <a:bodyPr wrap="square" rtlCol="0">
              <a:spAutoFit/>
            </a:bodyPr>
            <a:lstStyle/>
            <a:p>
              <a:pPr algn="ctr"/>
              <a:r>
                <a:rPr lang="en-US" b="1" dirty="0" smtClean="0"/>
                <a:t>Home_Storage_44</a:t>
              </a:r>
              <a:endParaRPr lang="en-US" dirty="0"/>
            </a:p>
          </p:txBody>
        </p:sp>
        <p:pic>
          <p:nvPicPr>
            <p:cNvPr id="133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666" t="20601" r="10200" b="11806"/>
            <a:stretch/>
          </p:blipFill>
          <p:spPr bwMode="auto">
            <a:xfrm>
              <a:off x="623662" y="2971800"/>
              <a:ext cx="3877582" cy="1935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731" t="20090" r="10218" b="11608"/>
            <a:stretch/>
          </p:blipFill>
          <p:spPr bwMode="auto">
            <a:xfrm>
              <a:off x="4669970" y="2971801"/>
              <a:ext cx="3833005" cy="1935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634531" y="5034930"/>
              <a:ext cx="3903882" cy="369332"/>
            </a:xfrm>
            <a:prstGeom prst="rect">
              <a:avLst/>
            </a:prstGeom>
            <a:noFill/>
          </p:spPr>
          <p:txBody>
            <a:bodyPr wrap="square" rtlCol="0">
              <a:spAutoFit/>
            </a:bodyPr>
            <a:lstStyle/>
            <a:p>
              <a:pPr algn="ctr"/>
              <a:r>
                <a:rPr lang="en-US" b="1" dirty="0" smtClean="0"/>
                <a:t>Home_Storage_75</a:t>
              </a:r>
              <a:endParaRPr lang="en-US" dirty="0"/>
            </a:p>
          </p:txBody>
        </p:sp>
      </p:grpSp>
      <p:sp>
        <p:nvSpPr>
          <p:cNvPr id="4" name="TextBox 3"/>
          <p:cNvSpPr txBox="1"/>
          <p:nvPr/>
        </p:nvSpPr>
        <p:spPr>
          <a:xfrm>
            <a:off x="585561" y="2859561"/>
            <a:ext cx="1139824" cy="369332"/>
          </a:xfrm>
          <a:prstGeom prst="rect">
            <a:avLst/>
          </a:prstGeom>
          <a:noFill/>
        </p:spPr>
        <p:txBody>
          <a:bodyPr wrap="square" rtlCol="0">
            <a:spAutoFit/>
          </a:bodyPr>
          <a:lstStyle/>
          <a:p>
            <a:r>
              <a:rPr lang="en-SG" dirty="0" smtClean="0"/>
              <a:t>Example:</a:t>
            </a:r>
            <a:endParaRPr lang="en-US" dirty="0"/>
          </a:p>
        </p:txBody>
      </p:sp>
    </p:spTree>
    <p:extLst>
      <p:ext uri="{BB962C8B-B14F-4D97-AF65-F5344CB8AC3E}">
        <p14:creationId xmlns:p14="http://schemas.microsoft.com/office/powerpoint/2010/main" val="41270103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2667000" cy="487362"/>
          </a:xfrm>
        </p:spPr>
        <p:txBody>
          <a:bodyPr>
            <a:normAutofit fontScale="90000"/>
          </a:bodyPr>
          <a:lstStyle/>
          <a:p>
            <a:pPr algn="l"/>
            <a:r>
              <a:rPr lang="en-SG" dirty="0" smtClean="0"/>
              <a:t>Variables</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grpSp>
        <p:nvGrpSpPr>
          <p:cNvPr id="23" name="Group 22"/>
          <p:cNvGrpSpPr/>
          <p:nvPr/>
        </p:nvGrpSpPr>
        <p:grpSpPr>
          <a:xfrm>
            <a:off x="3334202" y="1573103"/>
            <a:ext cx="5876018" cy="3319532"/>
            <a:chOff x="324758" y="1496307"/>
            <a:chExt cx="5876018" cy="3319532"/>
          </a:xfrm>
        </p:grpSpPr>
        <p:grpSp>
          <p:nvGrpSpPr>
            <p:cNvPr id="14" name="Group 13"/>
            <p:cNvGrpSpPr/>
            <p:nvPr/>
          </p:nvGrpSpPr>
          <p:grpSpPr>
            <a:xfrm>
              <a:off x="324758" y="1496307"/>
              <a:ext cx="5516185" cy="3319532"/>
              <a:chOff x="496208" y="1566793"/>
              <a:chExt cx="5516185" cy="3319532"/>
            </a:xfrm>
          </p:grpSpPr>
          <p:grpSp>
            <p:nvGrpSpPr>
              <p:cNvPr id="13" name="Group 12"/>
              <p:cNvGrpSpPr/>
              <p:nvPr/>
            </p:nvGrpSpPr>
            <p:grpSpPr>
              <a:xfrm>
                <a:off x="533401" y="3496733"/>
                <a:ext cx="5478992" cy="1389592"/>
                <a:chOff x="533401" y="3496733"/>
                <a:chExt cx="5478992" cy="1389592"/>
              </a:xfrm>
            </p:grpSpPr>
            <p:sp>
              <p:nvSpPr>
                <p:cNvPr id="5" name="Rounded Rectangle 4"/>
                <p:cNvSpPr/>
                <p:nvPr/>
              </p:nvSpPr>
              <p:spPr>
                <a:xfrm>
                  <a:off x="533401" y="4352925"/>
                  <a:ext cx="5469467" cy="533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dirty="0" smtClean="0"/>
                    <a:t>Combined name 1</a:t>
                  </a:r>
                  <a:endParaRPr lang="en-US" dirty="0"/>
                </a:p>
              </p:txBody>
            </p:sp>
            <p:sp>
              <p:nvSpPr>
                <p:cNvPr id="6" name="Rounded Rectangle 5"/>
                <p:cNvSpPr/>
                <p:nvPr/>
              </p:nvSpPr>
              <p:spPr>
                <a:xfrm>
                  <a:off x="533401" y="3505200"/>
                  <a:ext cx="1371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item </a:t>
                  </a:r>
                  <a:r>
                    <a:rPr lang="en-US" dirty="0"/>
                    <a:t>title</a:t>
                  </a:r>
                </a:p>
              </p:txBody>
            </p:sp>
            <p:sp>
              <p:nvSpPr>
                <p:cNvPr id="8" name="Rounded Rectangle 7"/>
                <p:cNvSpPr/>
                <p:nvPr/>
              </p:nvSpPr>
              <p:spPr>
                <a:xfrm>
                  <a:off x="2032001" y="3496733"/>
                  <a:ext cx="1371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cat3 name</a:t>
                  </a:r>
                  <a:endParaRPr lang="en-US" dirty="0"/>
                </a:p>
              </p:txBody>
            </p:sp>
            <p:sp>
              <p:nvSpPr>
                <p:cNvPr id="9" name="Rounded Rectangle 8"/>
                <p:cNvSpPr/>
                <p:nvPr/>
              </p:nvSpPr>
              <p:spPr>
                <a:xfrm>
                  <a:off x="3505201" y="3496733"/>
                  <a:ext cx="1219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10" name="Rounded Rectangle 9"/>
                <p:cNvSpPr/>
                <p:nvPr/>
              </p:nvSpPr>
              <p:spPr>
                <a:xfrm>
                  <a:off x="4808221" y="3505200"/>
                  <a:ext cx="1194647"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brand</a:t>
                  </a:r>
                </a:p>
              </p:txBody>
            </p:sp>
            <p:sp>
              <p:nvSpPr>
                <p:cNvPr id="11" name="Right Brace 10"/>
                <p:cNvSpPr/>
                <p:nvPr/>
              </p:nvSpPr>
              <p:spPr>
                <a:xfrm rot="5400000">
                  <a:off x="3158597" y="1451503"/>
                  <a:ext cx="228600" cy="547899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12" name="TextBox 11"/>
              <p:cNvSpPr txBox="1"/>
              <p:nvPr/>
            </p:nvSpPr>
            <p:spPr>
              <a:xfrm>
                <a:off x="496208" y="1566793"/>
                <a:ext cx="3016250" cy="400110"/>
              </a:xfrm>
              <a:prstGeom prst="rect">
                <a:avLst/>
              </a:prstGeom>
              <a:noFill/>
            </p:spPr>
            <p:txBody>
              <a:bodyPr wrap="square" rtlCol="0">
                <a:spAutoFit/>
              </a:bodyPr>
              <a:lstStyle/>
              <a:p>
                <a:r>
                  <a:rPr lang="en-SG" sz="2000" b="1" dirty="0" smtClean="0">
                    <a:solidFill>
                      <a:schemeClr val="bg1">
                        <a:lumMod val="50000"/>
                      </a:schemeClr>
                    </a:solidFill>
                  </a:rPr>
                  <a:t>Free text variables</a:t>
                </a:r>
                <a:endParaRPr lang="en-US" sz="2000" b="1" dirty="0">
                  <a:solidFill>
                    <a:schemeClr val="bg1">
                      <a:lumMod val="50000"/>
                    </a:schemeClr>
                  </a:solidFill>
                </a:endParaRPr>
              </a:p>
            </p:txBody>
          </p:sp>
        </p:grpSp>
        <p:sp>
          <p:nvSpPr>
            <p:cNvPr id="18" name="Rounded Rectangle 17"/>
            <p:cNvSpPr/>
            <p:nvPr/>
          </p:nvSpPr>
          <p:spPr>
            <a:xfrm>
              <a:off x="387351" y="2277286"/>
              <a:ext cx="1371600" cy="533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description</a:t>
              </a:r>
              <a:endParaRPr lang="en-US" dirty="0"/>
            </a:p>
          </p:txBody>
        </p:sp>
        <p:sp>
          <p:nvSpPr>
            <p:cNvPr id="20" name="TextBox 19"/>
            <p:cNvSpPr txBox="1"/>
            <p:nvPr/>
          </p:nvSpPr>
          <p:spPr>
            <a:xfrm>
              <a:off x="1908176" y="2190722"/>
              <a:ext cx="4292600" cy="923330"/>
            </a:xfrm>
            <a:prstGeom prst="rect">
              <a:avLst/>
            </a:prstGeom>
            <a:noFill/>
          </p:spPr>
          <p:txBody>
            <a:bodyPr wrap="square" rtlCol="0">
              <a:spAutoFit/>
            </a:bodyPr>
            <a:lstStyle/>
            <a:p>
              <a:r>
                <a:rPr lang="en-SG" b="1" dirty="0" smtClean="0">
                  <a:solidFill>
                    <a:schemeClr val="accent6">
                      <a:lumMod val="50000"/>
                    </a:schemeClr>
                  </a:solidFill>
                </a:rPr>
                <a:t>Longer</a:t>
              </a:r>
              <a:r>
                <a:rPr lang="en-SG" dirty="0" smtClean="0">
                  <a:solidFill>
                    <a:schemeClr val="accent6">
                      <a:lumMod val="50000"/>
                    </a:schemeClr>
                  </a:solidFill>
                </a:rPr>
                <a:t> than title</a:t>
              </a:r>
            </a:p>
            <a:p>
              <a:r>
                <a:rPr lang="en-SG" b="1" dirty="0" smtClean="0">
                  <a:solidFill>
                    <a:schemeClr val="accent6">
                      <a:lumMod val="50000"/>
                    </a:schemeClr>
                  </a:solidFill>
                </a:rPr>
                <a:t>Noisy</a:t>
              </a:r>
              <a:endParaRPr lang="en-SG" b="1" dirty="0" smtClean="0">
                <a:solidFill>
                  <a:schemeClr val="accent6">
                    <a:lumMod val="50000"/>
                  </a:schemeClr>
                </a:solidFill>
              </a:endParaRPr>
            </a:p>
            <a:p>
              <a:r>
                <a:rPr lang="en-SG" dirty="0" smtClean="0">
                  <a:solidFill>
                    <a:schemeClr val="accent6">
                      <a:lumMod val="50000"/>
                    </a:schemeClr>
                  </a:solidFill>
                </a:rPr>
                <a:t>Possible </a:t>
              </a:r>
              <a:r>
                <a:rPr lang="en-SG" b="1" dirty="0" smtClean="0">
                  <a:solidFill>
                    <a:schemeClr val="accent6">
                      <a:lumMod val="50000"/>
                    </a:schemeClr>
                  </a:solidFill>
                </a:rPr>
                <a:t>missing</a:t>
              </a:r>
              <a:r>
                <a:rPr lang="en-SG" dirty="0" smtClean="0">
                  <a:solidFill>
                    <a:schemeClr val="accent6">
                      <a:lumMod val="50000"/>
                    </a:schemeClr>
                  </a:solidFill>
                </a:rPr>
                <a:t> </a:t>
              </a:r>
              <a:r>
                <a:rPr lang="en-US" altLang="zh-CN" dirty="0" smtClean="0">
                  <a:solidFill>
                    <a:schemeClr val="accent6">
                      <a:lumMod val="50000"/>
                    </a:schemeClr>
                  </a:solidFill>
                </a:rPr>
                <a:t>and</a:t>
              </a:r>
              <a:r>
                <a:rPr lang="en-SG" dirty="0" smtClean="0">
                  <a:solidFill>
                    <a:schemeClr val="accent6">
                      <a:lumMod val="50000"/>
                    </a:schemeClr>
                  </a:solidFill>
                </a:rPr>
                <a:t> </a:t>
              </a:r>
              <a:r>
                <a:rPr lang="en-SG" b="1" dirty="0" smtClean="0">
                  <a:solidFill>
                    <a:schemeClr val="accent6">
                      <a:lumMod val="50000"/>
                    </a:schemeClr>
                  </a:solidFill>
                </a:rPr>
                <a:t>incomplete</a:t>
              </a:r>
              <a:r>
                <a:rPr lang="en-SG" dirty="0" smtClean="0">
                  <a:solidFill>
                    <a:schemeClr val="accent6">
                      <a:lumMod val="50000"/>
                    </a:schemeClr>
                  </a:solidFill>
                </a:rPr>
                <a:t> values</a:t>
              </a:r>
              <a:endParaRPr lang="en-US" dirty="0">
                <a:solidFill>
                  <a:schemeClr val="accent6">
                    <a:lumMod val="50000"/>
                  </a:schemeClr>
                </a:solidFill>
              </a:endParaRPr>
            </a:p>
          </p:txBody>
        </p:sp>
      </p:grpSp>
      <p:cxnSp>
        <p:nvCxnSpPr>
          <p:cNvPr id="22" name="Straight Connector 21"/>
          <p:cNvCxnSpPr/>
          <p:nvPr/>
        </p:nvCxnSpPr>
        <p:spPr>
          <a:xfrm>
            <a:off x="3048000" y="1568862"/>
            <a:ext cx="0" cy="2742747"/>
          </a:xfrm>
          <a:prstGeom prst="line">
            <a:avLst/>
          </a:prstGeom>
        </p:spPr>
        <p:style>
          <a:lnRef idx="3">
            <a:schemeClr val="accent6"/>
          </a:lnRef>
          <a:fillRef idx="0">
            <a:schemeClr val="accent6"/>
          </a:fillRef>
          <a:effectRef idx="2">
            <a:schemeClr val="accent6"/>
          </a:effectRef>
          <a:fontRef idx="minor">
            <a:schemeClr val="tx1"/>
          </a:fontRef>
        </p:style>
      </p:cxnSp>
      <p:pic>
        <p:nvPicPr>
          <p:cNvPr id="3074" name="Picture 2" descr="Image result for wrong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a:stretch/>
        </p:blipFill>
        <p:spPr bwMode="auto">
          <a:xfrm>
            <a:off x="7721398" y="1946792"/>
            <a:ext cx="673553" cy="69881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wrong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a:stretch/>
        </p:blipFill>
        <p:spPr bwMode="auto">
          <a:xfrm>
            <a:off x="8427461" y="4702851"/>
            <a:ext cx="673553" cy="69881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wrong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a:stretch/>
        </p:blipFill>
        <p:spPr bwMode="auto">
          <a:xfrm>
            <a:off x="2270124" y="2719286"/>
            <a:ext cx="673553" cy="69881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220662" y="1546682"/>
            <a:ext cx="2879724" cy="2415141"/>
            <a:chOff x="304800" y="1623459"/>
            <a:chExt cx="2879724" cy="2415141"/>
          </a:xfrm>
        </p:grpSpPr>
        <p:sp>
          <p:nvSpPr>
            <p:cNvPr id="15" name="Rounded Rectangle 14"/>
            <p:cNvSpPr/>
            <p:nvPr/>
          </p:nvSpPr>
          <p:spPr>
            <a:xfrm>
              <a:off x="822324" y="2404590"/>
              <a:ext cx="1371600" cy="533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cat1 name</a:t>
              </a:r>
              <a:endParaRPr lang="en-US" dirty="0"/>
            </a:p>
          </p:txBody>
        </p:sp>
        <p:sp>
          <p:nvSpPr>
            <p:cNvPr id="16" name="Rounded Rectangle 15"/>
            <p:cNvSpPr/>
            <p:nvPr/>
          </p:nvSpPr>
          <p:spPr>
            <a:xfrm>
              <a:off x="822324" y="3090390"/>
              <a:ext cx="1371600" cy="533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cat2 name</a:t>
              </a:r>
              <a:endParaRPr lang="en-US" dirty="0"/>
            </a:p>
          </p:txBody>
        </p:sp>
        <p:sp>
          <p:nvSpPr>
            <p:cNvPr id="17" name="TextBox 16"/>
            <p:cNvSpPr txBox="1"/>
            <p:nvPr/>
          </p:nvSpPr>
          <p:spPr>
            <a:xfrm>
              <a:off x="304800" y="1623459"/>
              <a:ext cx="2879724" cy="400110"/>
            </a:xfrm>
            <a:prstGeom prst="rect">
              <a:avLst/>
            </a:prstGeom>
            <a:noFill/>
          </p:spPr>
          <p:txBody>
            <a:bodyPr wrap="square" rtlCol="0">
              <a:spAutoFit/>
            </a:bodyPr>
            <a:lstStyle/>
            <a:p>
              <a:r>
                <a:rPr lang="en-SG" sz="2000" b="1" dirty="0" smtClean="0">
                  <a:solidFill>
                    <a:schemeClr val="bg1">
                      <a:lumMod val="50000"/>
                    </a:schemeClr>
                  </a:solidFill>
                </a:rPr>
                <a:t>Non free text variables</a:t>
              </a:r>
              <a:endParaRPr lang="en-US" sz="2000" b="1" dirty="0">
                <a:solidFill>
                  <a:schemeClr val="bg1">
                    <a:lumMod val="50000"/>
                  </a:schemeClr>
                </a:solidFill>
              </a:endParaRPr>
            </a:p>
          </p:txBody>
        </p:sp>
        <p:sp>
          <p:nvSpPr>
            <p:cNvPr id="30" name="Oval 29"/>
            <p:cNvSpPr/>
            <p:nvPr/>
          </p:nvSpPr>
          <p:spPr>
            <a:xfrm>
              <a:off x="522198" y="2049990"/>
              <a:ext cx="1916201" cy="1988610"/>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434799" y="4083009"/>
            <a:ext cx="2765600" cy="2341299"/>
            <a:chOff x="434799" y="4083009"/>
            <a:chExt cx="2765600" cy="2341299"/>
          </a:xfrm>
        </p:grpSpPr>
        <p:grpSp>
          <p:nvGrpSpPr>
            <p:cNvPr id="36" name="Group 35"/>
            <p:cNvGrpSpPr/>
            <p:nvPr/>
          </p:nvGrpSpPr>
          <p:grpSpPr>
            <a:xfrm>
              <a:off x="434799" y="4083009"/>
              <a:ext cx="2003601" cy="2341299"/>
              <a:chOff x="434799" y="4083009"/>
              <a:chExt cx="2003601" cy="2341299"/>
            </a:xfrm>
          </p:grpSpPr>
          <p:sp>
            <p:nvSpPr>
              <p:cNvPr id="32" name="Down Arrow 31"/>
              <p:cNvSpPr/>
              <p:nvPr/>
            </p:nvSpPr>
            <p:spPr>
              <a:xfrm>
                <a:off x="1396160" y="4083009"/>
                <a:ext cx="264364" cy="27622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nvGrpSpPr>
              <p:cNvPr id="35" name="Group 34"/>
              <p:cNvGrpSpPr/>
              <p:nvPr/>
            </p:nvGrpSpPr>
            <p:grpSpPr>
              <a:xfrm>
                <a:off x="434799" y="4347977"/>
                <a:ext cx="2003601" cy="2076331"/>
                <a:chOff x="434799" y="4347977"/>
                <a:chExt cx="2003601" cy="2076331"/>
              </a:xfrm>
            </p:grpSpPr>
            <p:sp>
              <p:nvSpPr>
                <p:cNvPr id="28" name="TextBox 27"/>
                <p:cNvSpPr txBox="1"/>
                <p:nvPr/>
              </p:nvSpPr>
              <p:spPr>
                <a:xfrm>
                  <a:off x="434799" y="4347977"/>
                  <a:ext cx="2003601" cy="646331"/>
                </a:xfrm>
                <a:prstGeom prst="rect">
                  <a:avLst/>
                </a:prstGeom>
                <a:noFill/>
              </p:spPr>
              <p:txBody>
                <a:bodyPr wrap="square" rtlCol="0">
                  <a:spAutoFit/>
                </a:bodyPr>
                <a:lstStyle/>
                <a:p>
                  <a:r>
                    <a:rPr lang="en-SG" b="1" dirty="0" smtClean="0">
                      <a:solidFill>
                        <a:schemeClr val="accent5">
                          <a:lumMod val="50000"/>
                        </a:schemeClr>
                      </a:solidFill>
                    </a:rPr>
                    <a:t>Pre-Clustering Categorization</a:t>
                  </a:r>
                  <a:endParaRPr lang="en-US" b="1" dirty="0">
                    <a:solidFill>
                      <a:schemeClr val="accent5">
                        <a:lumMod val="50000"/>
                      </a:schemeClr>
                    </a:solidFill>
                  </a:endParaRPr>
                </a:p>
              </p:txBody>
            </p:sp>
            <p:pic>
              <p:nvPicPr>
                <p:cNvPr id="3078" name="Picture 6" descr="Image result for catego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800" y="4994308"/>
                  <a:ext cx="1919462" cy="143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7" name="Down Arrow 36"/>
            <p:cNvSpPr/>
            <p:nvPr/>
          </p:nvSpPr>
          <p:spPr>
            <a:xfrm rot="16200000">
              <a:off x="2503544" y="4106468"/>
              <a:ext cx="264364" cy="1129347"/>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40" name="Group 39"/>
          <p:cNvGrpSpPr/>
          <p:nvPr/>
        </p:nvGrpSpPr>
        <p:grpSpPr>
          <a:xfrm>
            <a:off x="4735738" y="4994308"/>
            <a:ext cx="3397717" cy="953757"/>
            <a:chOff x="4735738" y="4994308"/>
            <a:chExt cx="3397717" cy="953757"/>
          </a:xfrm>
        </p:grpSpPr>
        <p:sp>
          <p:nvSpPr>
            <p:cNvPr id="38" name="Down Arrow 37"/>
            <p:cNvSpPr/>
            <p:nvPr/>
          </p:nvSpPr>
          <p:spPr>
            <a:xfrm>
              <a:off x="5930773" y="4994308"/>
              <a:ext cx="310822" cy="492092"/>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4" name="TextBox 33"/>
            <p:cNvSpPr txBox="1"/>
            <p:nvPr/>
          </p:nvSpPr>
          <p:spPr>
            <a:xfrm>
              <a:off x="4735738" y="5486400"/>
              <a:ext cx="3397717" cy="461665"/>
            </a:xfrm>
            <a:prstGeom prst="rect">
              <a:avLst/>
            </a:prstGeom>
            <a:noFill/>
          </p:spPr>
          <p:txBody>
            <a:bodyPr wrap="square" rtlCol="0">
              <a:spAutoFit/>
            </a:bodyPr>
            <a:lstStyle/>
            <a:p>
              <a:r>
                <a:rPr lang="en-SG" sz="2400" b="1" dirty="0" smtClean="0">
                  <a:solidFill>
                    <a:schemeClr val="accent5">
                      <a:lumMod val="75000"/>
                    </a:schemeClr>
                  </a:solidFill>
                </a:rPr>
                <a:t>Text Based Clustering</a:t>
              </a:r>
              <a:endParaRPr lang="en-US" sz="2400" b="1" dirty="0">
                <a:solidFill>
                  <a:schemeClr val="accent5">
                    <a:lumMod val="75000"/>
                  </a:schemeClr>
                </a:solidFill>
              </a:endParaRPr>
            </a:p>
          </p:txBody>
        </p:sp>
      </p:grpSp>
    </p:spTree>
    <p:extLst>
      <p:ext uri="{BB962C8B-B14F-4D97-AF65-F5344CB8AC3E}">
        <p14:creationId xmlns:p14="http://schemas.microsoft.com/office/powerpoint/2010/main" val="332471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Pre-processing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grpSp>
        <p:nvGrpSpPr>
          <p:cNvPr id="19" name="Group 18"/>
          <p:cNvGrpSpPr/>
          <p:nvPr/>
        </p:nvGrpSpPr>
        <p:grpSpPr>
          <a:xfrm>
            <a:off x="446243" y="2209800"/>
            <a:ext cx="8338526" cy="990599"/>
            <a:chOff x="446243" y="2209800"/>
            <a:chExt cx="8338526" cy="990599"/>
          </a:xfrm>
        </p:grpSpPr>
        <p:sp>
          <p:nvSpPr>
            <p:cNvPr id="6" name="Rounded Rectangle 5"/>
            <p:cNvSpPr/>
            <p:nvPr/>
          </p:nvSpPr>
          <p:spPr>
            <a:xfrm>
              <a:off x="446243" y="2218267"/>
              <a:ext cx="208745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item </a:t>
              </a:r>
              <a:r>
                <a:rPr lang="en-US" dirty="0"/>
                <a:t>title</a:t>
              </a:r>
            </a:p>
          </p:txBody>
        </p:sp>
        <p:sp>
          <p:nvSpPr>
            <p:cNvPr id="8" name="Rounded Rectangle 7"/>
            <p:cNvSpPr/>
            <p:nvPr/>
          </p:nvSpPr>
          <p:spPr>
            <a:xfrm>
              <a:off x="2726975" y="2209800"/>
              <a:ext cx="208745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cat3 name</a:t>
              </a:r>
              <a:endParaRPr lang="en-US" dirty="0"/>
            </a:p>
          </p:txBody>
        </p:sp>
        <p:sp>
          <p:nvSpPr>
            <p:cNvPr id="9" name="Rounded Rectangle 8"/>
            <p:cNvSpPr/>
            <p:nvPr/>
          </p:nvSpPr>
          <p:spPr>
            <a:xfrm>
              <a:off x="4969051" y="2209800"/>
              <a:ext cx="1855511"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p>
          </p:txBody>
        </p:sp>
        <p:sp>
          <p:nvSpPr>
            <p:cNvPr id="10" name="Rounded Rectangle 9"/>
            <p:cNvSpPr/>
            <p:nvPr/>
          </p:nvSpPr>
          <p:spPr>
            <a:xfrm>
              <a:off x="6952129" y="2218267"/>
              <a:ext cx="1818144"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brand</a:t>
              </a:r>
            </a:p>
          </p:txBody>
        </p:sp>
        <p:sp>
          <p:nvSpPr>
            <p:cNvPr id="11" name="Right Brace 10"/>
            <p:cNvSpPr/>
            <p:nvPr/>
          </p:nvSpPr>
          <p:spPr>
            <a:xfrm rot="5400000">
              <a:off x="4430361" y="-1154008"/>
              <a:ext cx="370289" cy="8338526"/>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12" name="TextBox 11"/>
          <p:cNvSpPr txBox="1"/>
          <p:nvPr/>
        </p:nvSpPr>
        <p:spPr>
          <a:xfrm>
            <a:off x="342329" y="1649234"/>
            <a:ext cx="2295229" cy="400110"/>
          </a:xfrm>
          <a:prstGeom prst="rect">
            <a:avLst/>
          </a:prstGeom>
          <a:noFill/>
        </p:spPr>
        <p:txBody>
          <a:bodyPr wrap="square" rtlCol="0">
            <a:spAutoFit/>
          </a:bodyPr>
          <a:lstStyle/>
          <a:p>
            <a:r>
              <a:rPr lang="en-SG" sz="2000" b="1" dirty="0" smtClean="0">
                <a:solidFill>
                  <a:schemeClr val="bg1">
                    <a:lumMod val="50000"/>
                  </a:schemeClr>
                </a:solidFill>
              </a:rPr>
              <a:t>Free text variables</a:t>
            </a:r>
            <a:endParaRPr lang="en-US" sz="2000" b="1" dirty="0">
              <a:solidFill>
                <a:schemeClr val="bg1">
                  <a:lumMod val="50000"/>
                </a:schemeClr>
              </a:solidFill>
            </a:endParaRPr>
          </a:p>
        </p:txBody>
      </p:sp>
      <p:grpSp>
        <p:nvGrpSpPr>
          <p:cNvPr id="21" name="Group 20"/>
          <p:cNvGrpSpPr/>
          <p:nvPr/>
        </p:nvGrpSpPr>
        <p:grpSpPr>
          <a:xfrm>
            <a:off x="453490" y="3015255"/>
            <a:ext cx="8324030" cy="1750205"/>
            <a:chOff x="453490" y="3015255"/>
            <a:chExt cx="8324030" cy="1750205"/>
          </a:xfrm>
        </p:grpSpPr>
        <p:sp>
          <p:nvSpPr>
            <p:cNvPr id="5" name="Rounded Rectangle 4"/>
            <p:cNvSpPr/>
            <p:nvPr/>
          </p:nvSpPr>
          <p:spPr>
            <a:xfrm>
              <a:off x="453490" y="4232060"/>
              <a:ext cx="8324030" cy="533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dirty="0" smtClean="0"/>
                <a:t>Combined name 1 </a:t>
              </a:r>
              <a:endParaRPr lang="en-US" dirty="0"/>
            </a:p>
          </p:txBody>
        </p:sp>
        <p:sp>
          <p:nvSpPr>
            <p:cNvPr id="41" name="Down Arrow 40"/>
            <p:cNvSpPr/>
            <p:nvPr/>
          </p:nvSpPr>
          <p:spPr>
            <a:xfrm>
              <a:off x="4350983" y="3015255"/>
              <a:ext cx="529044" cy="1175745"/>
            </a:xfrm>
            <a:prstGeom prst="downArrow">
              <a:avLst/>
            </a:prstGeom>
            <a:solidFill>
              <a:schemeClr val="bg1">
                <a:lumMod val="50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89943" y="3200400"/>
              <a:ext cx="6794401" cy="646331"/>
            </a:xfrm>
            <a:prstGeom prst="rect">
              <a:avLst/>
            </a:prstGeom>
            <a:solidFill>
              <a:schemeClr val="bg1">
                <a:alpha val="71000"/>
              </a:schemeClr>
            </a:solidFill>
          </p:spPr>
          <p:txBody>
            <a:bodyPr wrap="square" rtlCol="0">
              <a:spAutoFit/>
            </a:bodyPr>
            <a:lstStyle/>
            <a:p>
              <a:r>
                <a:rPr lang="en-SG" dirty="0" smtClean="0"/>
                <a:t>Remove strange names (</a:t>
              </a:r>
              <a:r>
                <a:rPr lang="en-SG" dirty="0" err="1" smtClean="0"/>
                <a:t>NaN</a:t>
              </a:r>
              <a:r>
                <a:rPr lang="en-SG" dirty="0" smtClean="0"/>
                <a:t>, ‘others’, ‘0’, …)</a:t>
              </a:r>
            </a:p>
            <a:p>
              <a:r>
                <a:rPr lang="en-SG" dirty="0" smtClean="0"/>
                <a:t>Remove punctuations (Exception: keep ‘&amp;’ in brand)</a:t>
              </a:r>
              <a:endParaRPr lang="en-US" dirty="0"/>
            </a:p>
          </p:txBody>
        </p:sp>
      </p:grpSp>
      <p:grpSp>
        <p:nvGrpSpPr>
          <p:cNvPr id="25" name="Group 24"/>
          <p:cNvGrpSpPr/>
          <p:nvPr/>
        </p:nvGrpSpPr>
        <p:grpSpPr>
          <a:xfrm>
            <a:off x="446243" y="4876800"/>
            <a:ext cx="8324030" cy="1674863"/>
            <a:chOff x="446243" y="4573537"/>
            <a:chExt cx="8324030" cy="1674863"/>
          </a:xfrm>
        </p:grpSpPr>
        <p:sp>
          <p:nvSpPr>
            <p:cNvPr id="38" name="Down Arrow 37"/>
            <p:cNvSpPr/>
            <p:nvPr/>
          </p:nvSpPr>
          <p:spPr>
            <a:xfrm>
              <a:off x="4354766" y="4573537"/>
              <a:ext cx="558110" cy="1141463"/>
            </a:xfrm>
            <a:prstGeom prst="downArrow">
              <a:avLst/>
            </a:prstGeom>
            <a:solidFill>
              <a:schemeClr val="bg1">
                <a:lumMod val="50000"/>
              </a:schemeClr>
            </a:solidFill>
            <a:ln>
              <a:solidFill>
                <a:schemeClr val="bg1">
                  <a:lumMod val="65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2" name="TextBox 41"/>
            <p:cNvSpPr txBox="1"/>
            <p:nvPr/>
          </p:nvSpPr>
          <p:spPr>
            <a:xfrm>
              <a:off x="914375" y="4725937"/>
              <a:ext cx="7369969" cy="646331"/>
            </a:xfrm>
            <a:prstGeom prst="rect">
              <a:avLst/>
            </a:prstGeom>
            <a:solidFill>
              <a:schemeClr val="bg1">
                <a:alpha val="67000"/>
              </a:schemeClr>
            </a:solidFill>
          </p:spPr>
          <p:txBody>
            <a:bodyPr wrap="square" rtlCol="0">
              <a:spAutoFit/>
            </a:bodyPr>
            <a:lstStyle/>
            <a:p>
              <a:pPr algn="ctr"/>
              <a:r>
                <a:rPr lang="en-SG" dirty="0" smtClean="0"/>
                <a:t>Lower case</a:t>
              </a:r>
            </a:p>
            <a:p>
              <a:pPr algn="ctr"/>
              <a:r>
                <a:rPr lang="en-SG" dirty="0" smtClean="0"/>
                <a:t>Add space between numbers and letters</a:t>
              </a:r>
            </a:p>
          </p:txBody>
        </p:sp>
        <p:sp>
          <p:nvSpPr>
            <p:cNvPr id="43" name="Rounded Rectangle 42"/>
            <p:cNvSpPr/>
            <p:nvPr/>
          </p:nvSpPr>
          <p:spPr>
            <a:xfrm>
              <a:off x="446243" y="5715000"/>
              <a:ext cx="8324030" cy="533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dirty="0" smtClean="0"/>
                <a:t>Combined name 2</a:t>
              </a:r>
              <a:endParaRPr lang="en-US" dirty="0"/>
            </a:p>
          </p:txBody>
        </p:sp>
      </p:grpSp>
    </p:spTree>
    <p:extLst>
      <p:ext uri="{BB962C8B-B14F-4D97-AF65-F5344CB8AC3E}">
        <p14:creationId xmlns:p14="http://schemas.microsoft.com/office/powerpoint/2010/main" val="118178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Pre-processing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sp>
        <p:nvSpPr>
          <p:cNvPr id="43" name="Rounded Rectangle 42"/>
          <p:cNvSpPr/>
          <p:nvPr/>
        </p:nvSpPr>
        <p:spPr>
          <a:xfrm>
            <a:off x="1294101" y="4240376"/>
            <a:ext cx="2144557" cy="533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dirty="0" smtClean="0"/>
              <a:t>Combined name 2</a:t>
            </a:r>
            <a:endParaRPr lang="en-US" dirty="0"/>
          </a:p>
        </p:txBody>
      </p:sp>
      <p:sp>
        <p:nvSpPr>
          <p:cNvPr id="16" name="Rounded Rectangle 15"/>
          <p:cNvSpPr/>
          <p:nvPr/>
        </p:nvSpPr>
        <p:spPr>
          <a:xfrm>
            <a:off x="3352800" y="1794329"/>
            <a:ext cx="4931569" cy="5039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smtClean="0"/>
              <a:t>English Stop words (‘cheap’, ‘sales’, ‘affordable’, …)</a:t>
            </a:r>
            <a:endParaRPr lang="en-US" dirty="0" smtClean="0"/>
          </a:p>
        </p:txBody>
      </p:sp>
      <p:grpSp>
        <p:nvGrpSpPr>
          <p:cNvPr id="24" name="Group 23"/>
          <p:cNvGrpSpPr/>
          <p:nvPr/>
        </p:nvGrpSpPr>
        <p:grpSpPr>
          <a:xfrm>
            <a:off x="609600" y="2327729"/>
            <a:ext cx="7674769" cy="1101271"/>
            <a:chOff x="609600" y="2327729"/>
            <a:chExt cx="7674769" cy="1101271"/>
          </a:xfrm>
        </p:grpSpPr>
        <p:sp>
          <p:nvSpPr>
            <p:cNvPr id="15" name="Cube 14"/>
            <p:cNvSpPr/>
            <p:nvPr/>
          </p:nvSpPr>
          <p:spPr>
            <a:xfrm>
              <a:off x="609600" y="2327729"/>
              <a:ext cx="2209800" cy="533400"/>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dirty="0" err="1" smtClean="0"/>
                <a:t>googletrans</a:t>
              </a:r>
              <a:endParaRPr lang="en-US" dirty="0"/>
            </a:p>
          </p:txBody>
        </p:sp>
        <p:sp>
          <p:nvSpPr>
            <p:cNvPr id="22" name="Down Arrow 21"/>
            <p:cNvSpPr/>
            <p:nvPr/>
          </p:nvSpPr>
          <p:spPr>
            <a:xfrm>
              <a:off x="5667590" y="2327729"/>
              <a:ext cx="283029" cy="533400"/>
            </a:xfrm>
            <a:prstGeom prst="downArrow">
              <a:avLst/>
            </a:prstGeom>
            <a:solidFill>
              <a:schemeClr val="bg1">
                <a:lumMod val="50000"/>
              </a:schemeClr>
            </a:solidFill>
            <a:ln>
              <a:solidFill>
                <a:schemeClr val="bg1">
                  <a:lumMod val="65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Rounded Rectangle 22"/>
            <p:cNvSpPr/>
            <p:nvPr/>
          </p:nvSpPr>
          <p:spPr>
            <a:xfrm>
              <a:off x="3352800" y="2915558"/>
              <a:ext cx="4931569" cy="5134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dirty="0" smtClean="0"/>
                <a:t>Translation extended Stop words (</a:t>
              </a:r>
              <a:r>
                <a:rPr lang="en-SG" dirty="0" err="1" smtClean="0"/>
                <a:t>en</a:t>
              </a:r>
              <a:r>
                <a:rPr lang="en-SG" dirty="0" smtClean="0"/>
                <a:t>, </a:t>
              </a:r>
              <a:r>
                <a:rPr lang="en-SG" dirty="0" err="1" smtClean="0"/>
                <a:t>ms</a:t>
              </a:r>
              <a:r>
                <a:rPr lang="en-SG" dirty="0" smtClean="0"/>
                <a:t>, </a:t>
              </a:r>
              <a:r>
                <a:rPr lang="en-SG" dirty="0" err="1" smtClean="0"/>
                <a:t>tl</a:t>
              </a:r>
              <a:r>
                <a:rPr lang="en-SG" dirty="0" smtClean="0"/>
                <a:t>, id)</a:t>
              </a:r>
              <a:endParaRPr lang="en-US" dirty="0" smtClean="0"/>
            </a:p>
          </p:txBody>
        </p:sp>
        <p:cxnSp>
          <p:nvCxnSpPr>
            <p:cNvPr id="21" name="Straight Arrow Connector 20"/>
            <p:cNvCxnSpPr/>
            <p:nvPr/>
          </p:nvCxnSpPr>
          <p:spPr>
            <a:xfrm>
              <a:off x="2921000" y="2594429"/>
              <a:ext cx="2286000" cy="0"/>
            </a:xfrm>
            <a:prstGeom prst="straightConnector1">
              <a:avLst/>
            </a:prstGeom>
            <a:ln>
              <a:solidFill>
                <a:schemeClr val="bg1">
                  <a:lumMod val="65000"/>
                </a:schemeClr>
              </a:solidFill>
              <a:tailEnd type="arrow"/>
            </a:ln>
          </p:spPr>
          <p:style>
            <a:lnRef idx="3">
              <a:schemeClr val="dk1"/>
            </a:lnRef>
            <a:fillRef idx="0">
              <a:schemeClr val="dk1"/>
            </a:fillRef>
            <a:effectRef idx="2">
              <a:schemeClr val="dk1"/>
            </a:effectRef>
            <a:fontRef idx="minor">
              <a:schemeClr val="tx1"/>
            </a:fontRef>
          </p:style>
        </p:cxnSp>
      </p:grpSp>
      <p:grpSp>
        <p:nvGrpSpPr>
          <p:cNvPr id="27" name="Group 26"/>
          <p:cNvGrpSpPr/>
          <p:nvPr/>
        </p:nvGrpSpPr>
        <p:grpSpPr>
          <a:xfrm>
            <a:off x="3493087" y="3436258"/>
            <a:ext cx="4290271" cy="1337518"/>
            <a:chOff x="3493087" y="3436258"/>
            <a:chExt cx="4290271" cy="1337518"/>
          </a:xfrm>
        </p:grpSpPr>
        <p:sp>
          <p:nvSpPr>
            <p:cNvPr id="42" name="TextBox 41"/>
            <p:cNvSpPr txBox="1"/>
            <p:nvPr/>
          </p:nvSpPr>
          <p:spPr>
            <a:xfrm>
              <a:off x="3493087" y="3953376"/>
              <a:ext cx="2145714" cy="369332"/>
            </a:xfrm>
            <a:prstGeom prst="rect">
              <a:avLst/>
            </a:prstGeom>
            <a:solidFill>
              <a:schemeClr val="bg1"/>
            </a:solidFill>
          </p:spPr>
          <p:txBody>
            <a:bodyPr wrap="square" rtlCol="0">
              <a:spAutoFit/>
            </a:bodyPr>
            <a:lstStyle/>
            <a:p>
              <a:pPr algn="ctr"/>
              <a:r>
                <a:rPr lang="en-SG" dirty="0" smtClean="0"/>
                <a:t>Remove Stop Words</a:t>
              </a:r>
            </a:p>
          </p:txBody>
        </p:sp>
        <p:sp>
          <p:nvSpPr>
            <p:cNvPr id="38" name="Down Arrow 37"/>
            <p:cNvSpPr/>
            <p:nvPr/>
          </p:nvSpPr>
          <p:spPr>
            <a:xfrm rot="16200000">
              <a:off x="4403224" y="3477814"/>
              <a:ext cx="291410" cy="1981200"/>
            </a:xfrm>
            <a:prstGeom prst="downArrow">
              <a:avLst/>
            </a:prstGeom>
            <a:solidFill>
              <a:schemeClr val="bg1">
                <a:lumMod val="50000"/>
              </a:schemeClr>
            </a:solidFill>
            <a:ln>
              <a:solidFill>
                <a:schemeClr val="bg1">
                  <a:lumMod val="65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Rounded Rectangle 28"/>
            <p:cNvSpPr/>
            <p:nvPr/>
          </p:nvSpPr>
          <p:spPr>
            <a:xfrm>
              <a:off x="5638801" y="4240376"/>
              <a:ext cx="2144557" cy="533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dirty="0" smtClean="0"/>
                <a:t>Combined name 3</a:t>
              </a:r>
              <a:endParaRPr lang="en-US" dirty="0"/>
            </a:p>
          </p:txBody>
        </p:sp>
        <p:cxnSp>
          <p:nvCxnSpPr>
            <p:cNvPr id="31" name="Straight Arrow Connector 30"/>
            <p:cNvCxnSpPr/>
            <p:nvPr/>
          </p:nvCxnSpPr>
          <p:spPr>
            <a:xfrm>
              <a:off x="4543521" y="3436258"/>
              <a:ext cx="0" cy="444890"/>
            </a:xfrm>
            <a:prstGeom prst="straightConnector1">
              <a:avLst/>
            </a:prstGeom>
            <a:ln>
              <a:solidFill>
                <a:schemeClr val="bg1">
                  <a:lumMod val="65000"/>
                </a:schemeClr>
              </a:solidFill>
              <a:tailEnd type="arrow"/>
            </a:ln>
          </p:spPr>
          <p:style>
            <a:lnRef idx="3">
              <a:schemeClr val="dk1"/>
            </a:lnRef>
            <a:fillRef idx="0">
              <a:schemeClr val="dk1"/>
            </a:fillRef>
            <a:effectRef idx="2">
              <a:schemeClr val="dk1"/>
            </a:effectRef>
            <a:fontRef idx="minor">
              <a:schemeClr val="tx1"/>
            </a:fontRef>
          </p:style>
        </p:cxnSp>
      </p:grpSp>
      <p:grpSp>
        <p:nvGrpSpPr>
          <p:cNvPr id="5" name="Group 4"/>
          <p:cNvGrpSpPr/>
          <p:nvPr/>
        </p:nvGrpSpPr>
        <p:grpSpPr>
          <a:xfrm>
            <a:off x="746187" y="4838700"/>
            <a:ext cx="8093013" cy="1362529"/>
            <a:chOff x="746187" y="4838700"/>
            <a:chExt cx="8093013" cy="1362529"/>
          </a:xfrm>
        </p:grpSpPr>
        <p:grpSp>
          <p:nvGrpSpPr>
            <p:cNvPr id="45" name="Group 44"/>
            <p:cNvGrpSpPr/>
            <p:nvPr/>
          </p:nvGrpSpPr>
          <p:grpSpPr>
            <a:xfrm>
              <a:off x="746187" y="4838700"/>
              <a:ext cx="7879989" cy="1362529"/>
              <a:chOff x="746187" y="4838700"/>
              <a:chExt cx="7879989" cy="1362529"/>
            </a:xfrm>
          </p:grpSpPr>
          <p:sp>
            <p:nvSpPr>
              <p:cNvPr id="36" name="Cube 35"/>
              <p:cNvSpPr/>
              <p:nvPr/>
            </p:nvSpPr>
            <p:spPr>
              <a:xfrm>
                <a:off x="746187" y="5015815"/>
                <a:ext cx="2209800" cy="53340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dirty="0" smtClean="0"/>
                  <a:t>word2num</a:t>
                </a:r>
                <a:endParaRPr lang="en-US" dirty="0"/>
              </a:p>
            </p:txBody>
          </p:sp>
          <p:cxnSp>
            <p:nvCxnSpPr>
              <p:cNvPr id="37" name="Straight Arrow Connector 36"/>
              <p:cNvCxnSpPr/>
              <p:nvPr/>
            </p:nvCxnSpPr>
            <p:spPr>
              <a:xfrm>
                <a:off x="3057587" y="5282515"/>
                <a:ext cx="2481942" cy="0"/>
              </a:xfrm>
              <a:prstGeom prst="straightConnector1">
                <a:avLst/>
              </a:prstGeom>
              <a:ln>
                <a:solidFill>
                  <a:schemeClr val="bg1">
                    <a:lumMod val="65000"/>
                  </a:schemeClr>
                </a:solidFill>
                <a:tailEnd type="arrow"/>
              </a:ln>
            </p:spPr>
            <p:style>
              <a:lnRef idx="3">
                <a:schemeClr val="dk1"/>
              </a:lnRef>
              <a:fillRef idx="0">
                <a:schemeClr val="dk1"/>
              </a:fillRef>
              <a:effectRef idx="2">
                <a:schemeClr val="dk1"/>
              </a:effectRef>
              <a:fontRef idx="minor">
                <a:schemeClr val="tx1"/>
              </a:fontRef>
            </p:style>
          </p:cxnSp>
          <p:sp>
            <p:nvSpPr>
              <p:cNvPr id="39" name="Rounded Rectangle 38"/>
              <p:cNvSpPr/>
              <p:nvPr/>
            </p:nvSpPr>
            <p:spPr>
              <a:xfrm>
                <a:off x="4915926" y="5667829"/>
                <a:ext cx="2144557" cy="533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dirty="0" smtClean="0"/>
                  <a:t>Combined name 4</a:t>
                </a:r>
                <a:endParaRPr lang="en-US" dirty="0"/>
              </a:p>
            </p:txBody>
          </p:sp>
          <p:sp>
            <p:nvSpPr>
              <p:cNvPr id="40" name="Down Arrow 39"/>
              <p:cNvSpPr/>
              <p:nvPr/>
            </p:nvSpPr>
            <p:spPr>
              <a:xfrm>
                <a:off x="5620625" y="4838700"/>
                <a:ext cx="403866" cy="800100"/>
              </a:xfrm>
              <a:prstGeom prst="downArrow">
                <a:avLst/>
              </a:prstGeom>
              <a:solidFill>
                <a:schemeClr val="bg1">
                  <a:lumMod val="50000"/>
                </a:schemeClr>
              </a:solidFill>
              <a:ln>
                <a:solidFill>
                  <a:schemeClr val="bg1">
                    <a:lumMod val="65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4" name="TextBox 43"/>
              <p:cNvSpPr txBox="1"/>
              <p:nvPr/>
            </p:nvSpPr>
            <p:spPr>
              <a:xfrm>
                <a:off x="5988205" y="4915584"/>
                <a:ext cx="2637971" cy="646331"/>
              </a:xfrm>
              <a:prstGeom prst="rect">
                <a:avLst/>
              </a:prstGeom>
              <a:noFill/>
            </p:spPr>
            <p:txBody>
              <a:bodyPr wrap="square" rtlCol="0">
                <a:spAutoFit/>
              </a:bodyPr>
              <a:lstStyle/>
              <a:p>
                <a:r>
                  <a:rPr lang="en-SG" dirty="0" smtClean="0"/>
                  <a:t>Change number from text format to digit format</a:t>
                </a:r>
              </a:p>
            </p:txBody>
          </p:sp>
        </p:grpSp>
        <p:sp>
          <p:nvSpPr>
            <p:cNvPr id="3" name="TextBox 2"/>
            <p:cNvSpPr txBox="1"/>
            <p:nvPr/>
          </p:nvSpPr>
          <p:spPr>
            <a:xfrm>
              <a:off x="7307190" y="5561915"/>
              <a:ext cx="1532010" cy="372614"/>
            </a:xfrm>
            <a:prstGeom prst="rect">
              <a:avLst/>
            </a:prstGeom>
            <a:noFill/>
          </p:spPr>
          <p:txBody>
            <a:bodyPr wrap="square" rtlCol="0">
              <a:spAutoFit/>
            </a:bodyPr>
            <a:lstStyle/>
            <a:p>
              <a:r>
                <a:rPr lang="en-SG" dirty="0" err="1" smtClean="0"/>
                <a:t>Eg</a:t>
              </a:r>
              <a:r>
                <a:rPr lang="en-SG" dirty="0" smtClean="0"/>
                <a:t>. One </a:t>
              </a:r>
              <a:r>
                <a:rPr lang="en-SG" dirty="0" smtClean="0">
                  <a:sym typeface="Wingdings" panose="05000000000000000000" pitchFamily="2" charset="2"/>
                </a:rPr>
                <a:t> 1</a:t>
              </a:r>
              <a:endParaRPr lang="en-US" dirty="0"/>
            </a:p>
          </p:txBody>
        </p:sp>
      </p:grpSp>
    </p:spTree>
    <p:extLst>
      <p:ext uri="{BB962C8B-B14F-4D97-AF65-F5344CB8AC3E}">
        <p14:creationId xmlns:p14="http://schemas.microsoft.com/office/powerpoint/2010/main" val="3645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3352800" cy="487362"/>
          </a:xfrm>
        </p:spPr>
        <p:txBody>
          <a:bodyPr>
            <a:normAutofit fontScale="90000"/>
          </a:bodyPr>
          <a:lstStyle/>
          <a:p>
            <a:pPr algn="l"/>
            <a:r>
              <a:rPr lang="en-SG" dirty="0" smtClean="0"/>
              <a:t>Pre-processing</a:t>
            </a:r>
            <a:endParaRPr lang="en-US" dirty="0"/>
          </a:p>
        </p:txBody>
      </p:sp>
      <p:sp>
        <p:nvSpPr>
          <p:cNvPr id="4" name="Rectangle 3"/>
          <p:cNvSpPr/>
          <p:nvPr/>
        </p:nvSpPr>
        <p:spPr>
          <a:xfrm>
            <a:off x="0" y="0"/>
            <a:ext cx="9144000" cy="685800"/>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3200" dirty="0" smtClean="0"/>
              <a:t>Text Based Clustering</a:t>
            </a:r>
            <a:endParaRPr lang="en-US" sz="3200" dirty="0"/>
          </a:p>
        </p:txBody>
      </p:sp>
      <p:grpSp>
        <p:nvGrpSpPr>
          <p:cNvPr id="15" name="Group 14"/>
          <p:cNvGrpSpPr/>
          <p:nvPr/>
        </p:nvGrpSpPr>
        <p:grpSpPr>
          <a:xfrm>
            <a:off x="533400" y="1476970"/>
            <a:ext cx="5538447" cy="923330"/>
            <a:chOff x="2764971" y="1405235"/>
            <a:chExt cx="5538447" cy="923330"/>
          </a:xfrm>
        </p:grpSpPr>
        <p:sp>
          <p:nvSpPr>
            <p:cNvPr id="3" name="TextBox 2"/>
            <p:cNvSpPr txBox="1"/>
            <p:nvPr/>
          </p:nvSpPr>
          <p:spPr>
            <a:xfrm>
              <a:off x="5029200" y="1405235"/>
              <a:ext cx="3274218" cy="923330"/>
            </a:xfrm>
            <a:prstGeom prst="rect">
              <a:avLst/>
            </a:prstGeom>
            <a:noFill/>
          </p:spPr>
          <p:txBody>
            <a:bodyPr wrap="square" rtlCol="0">
              <a:spAutoFit/>
            </a:bodyPr>
            <a:lstStyle/>
            <a:p>
              <a:pPr marL="285750" indent="-285750">
                <a:buFont typeface="Arial" panose="020B0604020202020204" pitchFamily="34" charset="0"/>
                <a:buChar char="•"/>
              </a:pPr>
              <a:r>
                <a:rPr lang="en-SG" dirty="0" smtClean="0"/>
                <a:t>Short and Concise</a:t>
              </a:r>
            </a:p>
            <a:p>
              <a:pPr marL="285750" indent="-285750">
                <a:buFont typeface="Arial" panose="020B0604020202020204" pitchFamily="34" charset="0"/>
                <a:buChar char="•"/>
              </a:pPr>
              <a:r>
                <a:rPr lang="en-SG" dirty="0" smtClean="0"/>
                <a:t>Adjectives and nouns</a:t>
              </a:r>
            </a:p>
            <a:p>
              <a:pPr marL="285750" indent="-285750">
                <a:buFont typeface="Arial" panose="020B0604020202020204" pitchFamily="34" charset="0"/>
                <a:buChar char="•"/>
              </a:pPr>
              <a:r>
                <a:rPr lang="en-US" altLang="zh-CN" b="1" dirty="0" smtClean="0">
                  <a:solidFill>
                    <a:srgbClr val="FF0000"/>
                  </a:solidFill>
                </a:rPr>
                <a:t>M</a:t>
              </a:r>
              <a:r>
                <a:rPr lang="en-SG" b="1" dirty="0" smtClean="0">
                  <a:solidFill>
                    <a:srgbClr val="FF0000"/>
                  </a:solidFill>
                </a:rPr>
                <a:t>any languages !</a:t>
              </a:r>
            </a:p>
          </p:txBody>
        </p:sp>
        <p:sp>
          <p:nvSpPr>
            <p:cNvPr id="20" name="Rounded Rectangle 19"/>
            <p:cNvSpPr/>
            <p:nvPr/>
          </p:nvSpPr>
          <p:spPr>
            <a:xfrm>
              <a:off x="2764971" y="1600200"/>
              <a:ext cx="2144557" cy="533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dirty="0" smtClean="0"/>
                <a:t>Combined name 4</a:t>
              </a:r>
              <a:endParaRPr lang="en-US" dirty="0"/>
            </a:p>
          </p:txBody>
        </p:sp>
      </p:grpSp>
      <p:grpSp>
        <p:nvGrpSpPr>
          <p:cNvPr id="37" name="Group 36"/>
          <p:cNvGrpSpPr/>
          <p:nvPr/>
        </p:nvGrpSpPr>
        <p:grpSpPr>
          <a:xfrm>
            <a:off x="533400" y="2258656"/>
            <a:ext cx="5105400" cy="989070"/>
            <a:chOff x="533400" y="2439931"/>
            <a:chExt cx="5105400" cy="989070"/>
          </a:xfrm>
        </p:grpSpPr>
        <p:sp>
          <p:nvSpPr>
            <p:cNvPr id="26" name="Down Arrow 25"/>
            <p:cNvSpPr/>
            <p:nvPr/>
          </p:nvSpPr>
          <p:spPr>
            <a:xfrm>
              <a:off x="1447834" y="2439931"/>
              <a:ext cx="283029" cy="533400"/>
            </a:xfrm>
            <a:prstGeom prst="downArrow">
              <a:avLst/>
            </a:prstGeom>
            <a:solidFill>
              <a:schemeClr val="bg1">
                <a:lumMod val="50000"/>
              </a:schemeClr>
            </a:solidFill>
            <a:ln>
              <a:solidFill>
                <a:schemeClr val="bg1">
                  <a:lumMod val="65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TextBox 17"/>
            <p:cNvSpPr txBox="1"/>
            <p:nvPr/>
          </p:nvSpPr>
          <p:spPr>
            <a:xfrm>
              <a:off x="1730863" y="2523530"/>
              <a:ext cx="1698137" cy="369332"/>
            </a:xfrm>
            <a:prstGeom prst="rect">
              <a:avLst/>
            </a:prstGeom>
            <a:noFill/>
          </p:spPr>
          <p:txBody>
            <a:bodyPr wrap="square" rtlCol="0">
              <a:spAutoFit/>
            </a:bodyPr>
            <a:lstStyle/>
            <a:p>
              <a:r>
                <a:rPr lang="en-SG" b="1" dirty="0" smtClean="0">
                  <a:solidFill>
                    <a:schemeClr val="accent3">
                      <a:lumMod val="50000"/>
                    </a:schemeClr>
                  </a:solidFill>
                </a:rPr>
                <a:t>Tokenization</a:t>
              </a:r>
              <a:endParaRPr lang="en-US" b="1" dirty="0">
                <a:solidFill>
                  <a:schemeClr val="accent3">
                    <a:lumMod val="50000"/>
                  </a:schemeClr>
                </a:solidFill>
              </a:endParaRPr>
            </a:p>
          </p:txBody>
        </p:sp>
        <p:sp>
          <p:nvSpPr>
            <p:cNvPr id="19" name="Rectangle 18"/>
            <p:cNvSpPr/>
            <p:nvPr/>
          </p:nvSpPr>
          <p:spPr>
            <a:xfrm>
              <a:off x="533400" y="3048000"/>
              <a:ext cx="2144557"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Number tokens</a:t>
              </a:r>
              <a:endParaRPr lang="en-US" dirty="0"/>
            </a:p>
          </p:txBody>
        </p:sp>
        <p:sp>
          <p:nvSpPr>
            <p:cNvPr id="30" name="Rectangle 29"/>
            <p:cNvSpPr/>
            <p:nvPr/>
          </p:nvSpPr>
          <p:spPr>
            <a:xfrm>
              <a:off x="2677957" y="3048001"/>
              <a:ext cx="2960843" cy="381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dirty="0" smtClean="0"/>
                <a:t>Non number tokens</a:t>
              </a:r>
              <a:endParaRPr lang="en-US" dirty="0"/>
            </a:p>
          </p:txBody>
        </p:sp>
      </p:grpSp>
      <p:grpSp>
        <p:nvGrpSpPr>
          <p:cNvPr id="48" name="Group 47"/>
          <p:cNvGrpSpPr/>
          <p:nvPr/>
        </p:nvGrpSpPr>
        <p:grpSpPr>
          <a:xfrm>
            <a:off x="501650" y="5998032"/>
            <a:ext cx="7683500" cy="733771"/>
            <a:chOff x="533400" y="5959132"/>
            <a:chExt cx="7683500" cy="733771"/>
          </a:xfrm>
        </p:grpSpPr>
        <p:sp>
          <p:nvSpPr>
            <p:cNvPr id="49" name="Rounded Rectangle 48"/>
            <p:cNvSpPr/>
            <p:nvPr/>
          </p:nvSpPr>
          <p:spPr>
            <a:xfrm>
              <a:off x="3302871" y="6311903"/>
              <a:ext cx="2144557" cy="381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b="1" dirty="0" smtClean="0"/>
                <a:t>Dictionary</a:t>
              </a:r>
              <a:endParaRPr lang="en-US" b="1" dirty="0"/>
            </a:p>
          </p:txBody>
        </p:sp>
        <p:sp>
          <p:nvSpPr>
            <p:cNvPr id="50" name="Right Brace 49"/>
            <p:cNvSpPr/>
            <p:nvPr/>
          </p:nvSpPr>
          <p:spPr>
            <a:xfrm rot="5400000">
              <a:off x="4186066" y="2306466"/>
              <a:ext cx="378168" cy="7683500"/>
            </a:xfrm>
            <a:prstGeom prst="rightBrace">
              <a:avLst>
                <a:gd name="adj1" fmla="val 8333"/>
                <a:gd name="adj2" fmla="val 48961"/>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grpSp>
      <p:grpSp>
        <p:nvGrpSpPr>
          <p:cNvPr id="17" name="Group 16"/>
          <p:cNvGrpSpPr/>
          <p:nvPr/>
        </p:nvGrpSpPr>
        <p:grpSpPr>
          <a:xfrm>
            <a:off x="5638800" y="2727897"/>
            <a:ext cx="2895600" cy="533400"/>
            <a:chOff x="-437852" y="2908719"/>
            <a:chExt cx="2895600" cy="533400"/>
          </a:xfrm>
        </p:grpSpPr>
        <p:sp>
          <p:nvSpPr>
            <p:cNvPr id="22" name="Cube 21"/>
            <p:cNvSpPr/>
            <p:nvPr/>
          </p:nvSpPr>
          <p:spPr>
            <a:xfrm>
              <a:off x="247948" y="2908719"/>
              <a:ext cx="2209800" cy="533400"/>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dirty="0" err="1" smtClean="0"/>
                <a:t>googletrans</a:t>
              </a:r>
              <a:endParaRPr lang="en-US" dirty="0"/>
            </a:p>
          </p:txBody>
        </p:sp>
        <p:cxnSp>
          <p:nvCxnSpPr>
            <p:cNvPr id="23" name="Straight Arrow Connector 22"/>
            <p:cNvCxnSpPr>
              <a:stCxn id="22" idx="2"/>
              <a:endCxn id="30" idx="3"/>
            </p:cNvCxnSpPr>
            <p:nvPr/>
          </p:nvCxnSpPr>
          <p:spPr>
            <a:xfrm flipH="1" flipV="1">
              <a:off x="-437852" y="3238048"/>
              <a:ext cx="685800" cy="4046"/>
            </a:xfrm>
            <a:prstGeom prst="straightConnector1">
              <a:avLst/>
            </a:prstGeom>
            <a:ln>
              <a:solidFill>
                <a:schemeClr val="bg1">
                  <a:lumMod val="65000"/>
                </a:schemeClr>
              </a:solidFill>
              <a:tailEnd type="arrow"/>
            </a:ln>
          </p:spPr>
          <p:style>
            <a:lnRef idx="3">
              <a:schemeClr val="dk1"/>
            </a:lnRef>
            <a:fillRef idx="0">
              <a:schemeClr val="dk1"/>
            </a:fillRef>
            <a:effectRef idx="2">
              <a:schemeClr val="dk1"/>
            </a:effectRef>
            <a:fontRef idx="minor">
              <a:schemeClr val="tx1"/>
            </a:fontRef>
          </p:style>
        </p:cxnSp>
      </p:grpSp>
      <p:grpSp>
        <p:nvGrpSpPr>
          <p:cNvPr id="6" name="Group 5"/>
          <p:cNvGrpSpPr/>
          <p:nvPr/>
        </p:nvGrpSpPr>
        <p:grpSpPr>
          <a:xfrm>
            <a:off x="444500" y="3261297"/>
            <a:ext cx="7797800" cy="2759922"/>
            <a:chOff x="444500" y="3261297"/>
            <a:chExt cx="7797800" cy="2759922"/>
          </a:xfrm>
        </p:grpSpPr>
        <p:pic>
          <p:nvPicPr>
            <p:cNvPr id="31" name="Picture 30"/>
            <p:cNvPicPr/>
            <p:nvPr/>
          </p:nvPicPr>
          <p:blipFill>
            <a:blip r:embed="rId3"/>
            <a:stretch>
              <a:fillRect/>
            </a:stretch>
          </p:blipFill>
          <p:spPr>
            <a:xfrm>
              <a:off x="444500" y="3410425"/>
              <a:ext cx="7797800" cy="2610794"/>
            </a:xfrm>
            <a:prstGeom prst="rect">
              <a:avLst/>
            </a:prstGeom>
          </p:spPr>
        </p:pic>
        <p:grpSp>
          <p:nvGrpSpPr>
            <p:cNvPr id="5" name="Group 4"/>
            <p:cNvGrpSpPr/>
            <p:nvPr/>
          </p:nvGrpSpPr>
          <p:grpSpPr>
            <a:xfrm>
              <a:off x="2677957" y="3261297"/>
              <a:ext cx="3602192" cy="596419"/>
              <a:chOff x="2677957" y="3261297"/>
              <a:chExt cx="3602192" cy="596419"/>
            </a:xfrm>
          </p:grpSpPr>
          <p:cxnSp>
            <p:nvCxnSpPr>
              <p:cNvPr id="35" name="Straight Arrow Connector 34"/>
              <p:cNvCxnSpPr/>
              <p:nvPr/>
            </p:nvCxnSpPr>
            <p:spPr>
              <a:xfrm>
                <a:off x="4343400" y="3425988"/>
                <a:ext cx="0" cy="43172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36" name="Right Brace 35"/>
              <p:cNvSpPr/>
              <p:nvPr/>
            </p:nvSpPr>
            <p:spPr>
              <a:xfrm rot="5400000">
                <a:off x="4046147" y="1893107"/>
                <a:ext cx="235420" cy="2971800"/>
              </a:xfrm>
              <a:prstGeom prst="rightBrace">
                <a:avLst>
                  <a:gd name="adj1" fmla="val 8333"/>
                  <a:gd name="adj2" fmla="val 43846"/>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1" name="TextBox 50"/>
              <p:cNvSpPr txBox="1"/>
              <p:nvPr/>
            </p:nvSpPr>
            <p:spPr>
              <a:xfrm>
                <a:off x="4375149" y="3425988"/>
                <a:ext cx="1905000" cy="369332"/>
              </a:xfrm>
              <a:prstGeom prst="rect">
                <a:avLst/>
              </a:prstGeom>
              <a:noFill/>
            </p:spPr>
            <p:txBody>
              <a:bodyPr wrap="square" rtlCol="0">
                <a:spAutoFit/>
              </a:bodyPr>
              <a:lstStyle/>
              <a:p>
                <a:r>
                  <a:rPr lang="en-US" dirty="0" smtClean="0">
                    <a:solidFill>
                      <a:srgbClr val="7030A0"/>
                    </a:solidFill>
                  </a:rPr>
                  <a:t>Less time used!</a:t>
                </a:r>
                <a:endParaRPr lang="en-US" dirty="0">
                  <a:solidFill>
                    <a:srgbClr val="7030A0"/>
                  </a:solidFill>
                </a:endParaRPr>
              </a:p>
            </p:txBody>
          </p:sp>
        </p:grpSp>
      </p:grpSp>
      <p:grpSp>
        <p:nvGrpSpPr>
          <p:cNvPr id="55" name="Group 54"/>
          <p:cNvGrpSpPr/>
          <p:nvPr/>
        </p:nvGrpSpPr>
        <p:grpSpPr>
          <a:xfrm>
            <a:off x="5635680" y="961271"/>
            <a:ext cx="2822520" cy="1554480"/>
            <a:chOff x="5635680" y="961271"/>
            <a:chExt cx="2822520" cy="1554480"/>
          </a:xfrm>
        </p:grpSpPr>
        <p:pic>
          <p:nvPicPr>
            <p:cNvPr id="54" name="Picture 2" descr="Image result for bag of wor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961271"/>
              <a:ext cx="1143000" cy="1554480"/>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6177679" y="1659115"/>
              <a:ext cx="1055844" cy="369332"/>
            </a:xfrm>
            <a:prstGeom prst="rect">
              <a:avLst/>
            </a:prstGeom>
          </p:spPr>
          <p:txBody>
            <a:bodyPr wrap="square">
              <a:spAutoFit/>
            </a:bodyPr>
            <a:lstStyle/>
            <a:p>
              <a:r>
                <a:rPr lang="en-SG" b="1" dirty="0" smtClean="0">
                  <a:solidFill>
                    <a:schemeClr val="accent3">
                      <a:lumMod val="75000"/>
                    </a:schemeClr>
                  </a:solidFill>
                </a:rPr>
                <a:t>Unigram</a:t>
              </a:r>
            </a:p>
          </p:txBody>
        </p:sp>
        <p:sp>
          <p:nvSpPr>
            <p:cNvPr id="57" name="Right Brace 56"/>
            <p:cNvSpPr/>
            <p:nvPr/>
          </p:nvSpPr>
          <p:spPr>
            <a:xfrm>
              <a:off x="5635680" y="1489670"/>
              <a:ext cx="358352" cy="615553"/>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grpSp>
      <p:cxnSp>
        <p:nvCxnSpPr>
          <p:cNvPr id="8" name="Straight Arrow Connector 7"/>
          <p:cNvCxnSpPr>
            <a:stCxn id="19" idx="2"/>
          </p:cNvCxnSpPr>
          <p:nvPr/>
        </p:nvCxnSpPr>
        <p:spPr>
          <a:xfrm>
            <a:off x="1605679" y="3247725"/>
            <a:ext cx="5328521" cy="1324275"/>
          </a:xfrm>
          <a:prstGeom prst="straightConnector1">
            <a:avLst/>
          </a:prstGeom>
          <a:ln w="53975">
            <a:solidFill>
              <a:schemeClr val="accent1">
                <a:shade val="95000"/>
                <a:satMod val="105000"/>
                <a:alpha val="4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14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3775</TotalTime>
  <Words>1961</Words>
  <Application>Microsoft Office PowerPoint</Application>
  <PresentationFormat>On-screen Show (4:3)</PresentationFormat>
  <Paragraphs>633</Paragraphs>
  <Slides>28</Slides>
  <Notes>21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SKU Grouping</vt:lpstr>
      <vt:lpstr>Problem Statement</vt:lpstr>
      <vt:lpstr>Summary of Grouping Process</vt:lpstr>
      <vt:lpstr>Summary of Variables</vt:lpstr>
      <vt:lpstr>Part I:  Text Based Clustering</vt:lpstr>
      <vt:lpstr>Variables</vt:lpstr>
      <vt:lpstr>Pre-processing</vt:lpstr>
      <vt:lpstr>Pre-processing</vt:lpstr>
      <vt:lpstr>Pre-processing</vt:lpstr>
      <vt:lpstr>Pre-processing</vt:lpstr>
      <vt:lpstr>Pre-processing</vt:lpstr>
      <vt:lpstr>Clustering</vt:lpstr>
      <vt:lpstr>Clustering</vt:lpstr>
      <vt:lpstr>Clustering</vt:lpstr>
      <vt:lpstr>Clustering</vt:lpstr>
      <vt:lpstr>Clustering</vt:lpstr>
      <vt:lpstr>Clustering</vt:lpstr>
      <vt:lpstr>Clustering</vt:lpstr>
      <vt:lpstr>Clustering</vt:lpstr>
      <vt:lpstr>Clustering</vt:lpstr>
      <vt:lpstr>Clustering</vt:lpstr>
      <vt:lpstr>Clustering</vt:lpstr>
      <vt:lpstr>Part II:  Numerical Data Based Clustering</vt:lpstr>
      <vt:lpstr>Pre-processing</vt:lpstr>
      <vt:lpstr>Clustering</vt:lpstr>
      <vt:lpstr>Result Interpretation</vt:lpstr>
      <vt:lpstr>PowerPoint Presentation</vt:lpstr>
      <vt:lpstr>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SKU Grouping</dc:title>
  <dc:creator>USER</dc:creator>
  <cp:lastModifiedBy>USER</cp:lastModifiedBy>
  <cp:revision>178</cp:revision>
  <dcterms:created xsi:type="dcterms:W3CDTF">2018-03-03T02:06:01Z</dcterms:created>
  <dcterms:modified xsi:type="dcterms:W3CDTF">2018-03-12T06:50:24Z</dcterms:modified>
</cp:coreProperties>
</file>